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media1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60" r:id="rId13"/>
    <p:sldId id="261" r:id="rId14"/>
    <p:sldId id="271" r:id="rId15"/>
    <p:sldId id="262" r:id="rId16"/>
    <p:sldId id="264" r:id="rId17"/>
    <p:sldId id="265" r:id="rId18"/>
    <p:sldId id="263" r:id="rId19"/>
    <p:sldId id="267" r:id="rId20"/>
    <p:sldId id="266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94ACF-6CFF-9D46-BBEF-83D44FD0E87E}" type="datetimeFigureOut">
              <a:rPr lang="it-IT" smtClean="0"/>
              <a:pPr/>
              <a:t>09/04/2014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3FFD-B925-0643-A4EE-4A7F0C3C00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93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F992F-3516-DE49-A87F-542CE8A9F0F3}" type="datetimeFigureOut">
              <a:rPr lang="it-IT" smtClean="0"/>
              <a:pPr/>
              <a:t>09/04/2014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9720-7DD8-004F-91BA-DF74405E5A6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230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8D04-0A87-4CD3-8C4E-C062CE3191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32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92CBE-ED10-4746-B599-AF8D8E963C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3A21-86D1-4529-AAB8-8E74B2562A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6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9DB20-CDFF-4D10-8AE4-5CE900923F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DB94-173C-4914-9094-1FE22114F7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18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A4587-B47F-4356-B380-15A813D19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3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B1408-9BDE-4C16-84AB-C6CFE965FE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7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AFF2-C9F7-4F65-B55A-507EC7BF53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9A468-AFB9-4CA9-BBB0-AAB082F4BE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BF80-CE4A-436A-98B3-C2B7525A8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2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2EFD-EB6A-4563-9D95-A85088FFC9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Silvano Fineschi                        3rd Solar Orbiter Workshop - Sorrento - Italy, 25-29 May,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A143E-632B-4777-98D9-0E0649476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6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58D4-6F1D-4E49-8C56-B0FBDE006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D167D7D-003B-4FF7-8EE3-2E925202BA9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fineschi\Documents\SOHO\PCT&amp;MOVIES\UVCS_EIT.mpg" TargetMode="External"/><Relationship Id="rId1" Type="http://schemas.microsoft.com/office/2007/relationships/media" Target="file:///C:\Users\fineschi\Documents\SOHO\PCT&amp;MOVIES\UVCS_EIT.mpg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29882" y="107745"/>
            <a:ext cx="7772400" cy="1369363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Polarimetric</a:t>
            </a:r>
            <a:r>
              <a:rPr lang="en-GB" b="1" dirty="0" smtClean="0">
                <a:solidFill>
                  <a:srgbClr val="0070C0"/>
                </a:solidFill>
              </a:rPr>
              <a:t> Components 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for  UV Space Instrumentation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7" name="Picture 1" descr="C:\Documents and Settings\Silvano Fineschi\Documenti\SOHO\PCT&amp;MOVIES\field_overlay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5562" y="1387475"/>
            <a:ext cx="6394438" cy="53340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7566" y="1511866"/>
            <a:ext cx="48617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</a:rPr>
              <a:t>Silvano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Fineschi</a:t>
            </a:r>
            <a:endParaRPr lang="en-US" sz="2400" b="1" i="1" dirty="0">
              <a:solidFill>
                <a:srgbClr val="FFFF00"/>
              </a:solidFill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INAF-Torino Astrophysical </a:t>
            </a:r>
            <a:r>
              <a:rPr lang="en-US" sz="2000" b="1" i="1" dirty="0">
                <a:solidFill>
                  <a:srgbClr val="FFFF00"/>
                </a:solidFill>
              </a:rPr>
              <a:t>Observatory, </a:t>
            </a:r>
            <a:r>
              <a:rPr lang="en-US" sz="2000" b="1" i="1" dirty="0" smtClean="0">
                <a:solidFill>
                  <a:srgbClr val="FFFF00"/>
                </a:solidFill>
              </a:rPr>
              <a:t>Italy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257566" y="2522962"/>
            <a:ext cx="3258516" cy="1955253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it-IT" sz="2600" b="1" i="1" dirty="0" smtClean="0">
                <a:solidFill>
                  <a:srgbClr val="FFFF00"/>
                </a:solidFill>
              </a:rPr>
              <a:t>Juan Larruquert</a:t>
            </a:r>
            <a:r>
              <a:rPr lang="it-IT" sz="2600" dirty="0" smtClean="0">
                <a:solidFill>
                  <a:srgbClr val="FFFF00"/>
                </a:solidFill>
              </a:rPr>
              <a:t>, </a:t>
            </a:r>
            <a:endParaRPr lang="it-IT" sz="2600" dirty="0">
              <a:solidFill>
                <a:srgbClr val="FFFF00"/>
              </a:solidFill>
            </a:endParaRPr>
          </a:p>
          <a:p>
            <a:pPr marL="0" indent="0" algn="l">
              <a:buNone/>
            </a:pPr>
            <a:r>
              <a:rPr lang="it-IT" sz="2200" b="1" i="1" dirty="0" smtClean="0">
                <a:solidFill>
                  <a:srgbClr val="FFFF00"/>
                </a:solidFill>
              </a:rPr>
              <a:t>CSIC Madrid, </a:t>
            </a:r>
            <a:r>
              <a:rPr lang="it-IT" sz="2200" b="1" i="1" dirty="0" err="1" smtClean="0">
                <a:solidFill>
                  <a:srgbClr val="FFFF00"/>
                </a:solidFill>
              </a:rPr>
              <a:t>Spain</a:t>
            </a:r>
            <a:endParaRPr lang="it-IT" sz="2200" b="1" i="1" dirty="0" smtClean="0">
              <a:solidFill>
                <a:srgbClr val="FFFF00"/>
              </a:solidFill>
            </a:endParaRPr>
          </a:p>
          <a:p>
            <a:pPr marL="0" indent="0" algn="l">
              <a:buNone/>
            </a:pPr>
            <a:endParaRPr lang="it-IT" sz="2600" b="1" i="1" dirty="0" smtClean="0">
              <a:solidFill>
                <a:srgbClr val="FFFF00"/>
              </a:solidFill>
            </a:endParaRPr>
          </a:p>
          <a:p>
            <a:pPr marL="0" indent="0" algn="l">
              <a:buNone/>
            </a:pPr>
            <a:r>
              <a:rPr lang="it-IT" sz="2600" b="1" i="1" dirty="0" smtClean="0">
                <a:solidFill>
                  <a:srgbClr val="FFFF00"/>
                </a:solidFill>
              </a:rPr>
              <a:t>Marco Malvezzi</a:t>
            </a:r>
          </a:p>
          <a:p>
            <a:pPr>
              <a:buNone/>
            </a:pPr>
            <a:r>
              <a:rPr lang="it-IT" sz="2200" b="1" i="1" dirty="0" err="1" smtClean="0">
                <a:solidFill>
                  <a:srgbClr val="FFFF00"/>
                </a:solidFill>
              </a:rPr>
              <a:t>Univ</a:t>
            </a:r>
            <a:r>
              <a:rPr lang="it-IT" sz="2200" b="1" i="1" dirty="0" smtClean="0">
                <a:solidFill>
                  <a:srgbClr val="FFFF00"/>
                </a:solidFill>
              </a:rPr>
              <a:t>. Pavia, </a:t>
            </a:r>
            <a:r>
              <a:rPr lang="it-IT" sz="2200" b="1" i="1" dirty="0" err="1" smtClean="0">
                <a:solidFill>
                  <a:srgbClr val="FFFF00"/>
                </a:solidFill>
              </a:rPr>
              <a:t>Italy</a:t>
            </a:r>
            <a:r>
              <a:rPr lang="it-IT" sz="2600" dirty="0" smtClean="0">
                <a:solidFill>
                  <a:schemeClr val="tx1"/>
                </a:solidFill>
              </a:rPr>
              <a:t>		</a:t>
            </a:r>
            <a:r>
              <a:rPr lang="it-IT" sz="1600" dirty="0" smtClean="0">
                <a:solidFill>
                  <a:schemeClr val="tx1"/>
                </a:solidFill>
              </a:rPr>
              <a:t>		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</a:rPr>
              <a:t>Brewster</a:t>
            </a:r>
            <a:r>
              <a:rPr lang="it-IT" dirty="0" smtClean="0">
                <a:solidFill>
                  <a:srgbClr val="C00000"/>
                </a:solidFill>
              </a:rPr>
              <a:t>-angle UV </a:t>
            </a:r>
            <a:r>
              <a:rPr lang="it-IT" dirty="0" err="1" smtClean="0">
                <a:solidFill>
                  <a:srgbClr val="C00000"/>
                </a:solidFill>
              </a:rPr>
              <a:t>Polarizers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040" y="2005534"/>
            <a:ext cx="6502006" cy="45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VUV </a:t>
            </a:r>
            <a:r>
              <a:rPr lang="it-IT" sz="3200" dirty="0" err="1" smtClean="0"/>
              <a:t>Brewster</a:t>
            </a:r>
            <a:r>
              <a:rPr lang="it-IT" sz="3200" dirty="0" smtClean="0"/>
              <a:t>-angle </a:t>
            </a:r>
            <a:r>
              <a:rPr lang="it-IT" sz="3200" dirty="0" err="1" smtClean="0"/>
              <a:t>polarizers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1" y="1112881"/>
            <a:ext cx="6134100" cy="457200"/>
          </a:xfrm>
        </p:spPr>
        <p:txBody>
          <a:bodyPr>
            <a:normAutofit/>
          </a:bodyPr>
          <a:lstStyle/>
          <a:p>
            <a:r>
              <a:rPr lang="it-IT" sz="1800" u="sng" dirty="0" smtClean="0"/>
              <a:t>Windows </a:t>
            </a:r>
            <a:r>
              <a:rPr lang="it-IT" sz="1800" u="sng" dirty="0" err="1" smtClean="0"/>
              <a:t>LiF</a:t>
            </a:r>
            <a:r>
              <a:rPr lang="it-IT" sz="1800" u="sng" dirty="0" smtClean="0"/>
              <a:t> / MgF</a:t>
            </a:r>
            <a:r>
              <a:rPr lang="it-IT" sz="1800" u="sng" baseline="-25000" dirty="0" smtClean="0"/>
              <a:t>2</a:t>
            </a:r>
            <a:r>
              <a:rPr lang="it-IT" sz="1800" u="sng" dirty="0" smtClean="0"/>
              <a:t>  @ </a:t>
            </a:r>
            <a:r>
              <a:rPr lang="it-IT" sz="1800" u="sng" dirty="0" err="1" smtClean="0"/>
              <a:t>Brewster</a:t>
            </a:r>
            <a:r>
              <a:rPr lang="it-IT" sz="1800" u="sng" dirty="0" smtClean="0"/>
              <a:t>-angle  </a:t>
            </a:r>
            <a:endParaRPr lang="it-IT" sz="1800" u="sng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724318" y="794349"/>
            <a:ext cx="2556082" cy="774798"/>
            <a:chOff x="5724318" y="1365849"/>
            <a:chExt cx="2556082" cy="774798"/>
          </a:xfrm>
        </p:grpSpPr>
        <p:grpSp>
          <p:nvGrpSpPr>
            <p:cNvPr id="12" name="Gruppo 11"/>
            <p:cNvGrpSpPr/>
            <p:nvPr/>
          </p:nvGrpSpPr>
          <p:grpSpPr>
            <a:xfrm>
              <a:off x="5724318" y="1365849"/>
              <a:ext cx="2021249" cy="607715"/>
              <a:chOff x="5724318" y="1365849"/>
              <a:chExt cx="2021249" cy="607715"/>
            </a:xfrm>
          </p:grpSpPr>
          <p:cxnSp>
            <p:nvCxnSpPr>
              <p:cNvPr id="5" name="Connettore 2 4"/>
              <p:cNvCxnSpPr/>
              <p:nvPr/>
            </p:nvCxnSpPr>
            <p:spPr>
              <a:xfrm>
                <a:off x="5724318" y="1877617"/>
                <a:ext cx="2021249" cy="3037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2 5"/>
              <p:cNvCxnSpPr/>
              <p:nvPr/>
            </p:nvCxnSpPr>
            <p:spPr>
              <a:xfrm flipV="1">
                <a:off x="6866942" y="1417638"/>
                <a:ext cx="670508" cy="463017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1 6"/>
              <p:cNvCxnSpPr/>
              <p:nvPr/>
            </p:nvCxnSpPr>
            <p:spPr>
              <a:xfrm flipV="1">
                <a:off x="6706717" y="1800444"/>
                <a:ext cx="466125" cy="173120"/>
              </a:xfrm>
              <a:prstGeom prst="line">
                <a:avLst/>
              </a:prstGeom>
              <a:ln w="63500" cap="flat" cmpd="sng" algn="ctr">
                <a:solidFill>
                  <a:schemeClr val="accent6">
                    <a:lumMod val="60000"/>
                    <a:lumOff val="40000"/>
                    <a:alpha val="5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2 7"/>
              <p:cNvCxnSpPr/>
              <p:nvPr/>
            </p:nvCxnSpPr>
            <p:spPr>
              <a:xfrm>
                <a:off x="5815068" y="1880654"/>
                <a:ext cx="173250" cy="38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asellaDiTesto 8"/>
              <p:cNvSpPr txBox="1"/>
              <p:nvPr/>
            </p:nvSpPr>
            <p:spPr>
              <a:xfrm>
                <a:off x="6922617" y="1365849"/>
                <a:ext cx="109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s</a:t>
                </a:r>
                <a:endParaRPr lang="it-IT" dirty="0"/>
              </a:p>
            </p:txBody>
          </p:sp>
        </p:grpSp>
        <p:sp>
          <p:nvSpPr>
            <p:cNvPr id="10" name="CasellaDiTesto 9"/>
            <p:cNvSpPr txBox="1"/>
            <p:nvPr/>
          </p:nvSpPr>
          <p:spPr>
            <a:xfrm>
              <a:off x="7378442" y="1771315"/>
              <a:ext cx="901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 + p</a:t>
              </a:r>
              <a:endParaRPr lang="it-IT" dirty="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457200" y="4775200"/>
            <a:ext cx="249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   3-reflection </a:t>
            </a:r>
            <a:r>
              <a:rPr lang="it-IT" dirty="0" err="1" smtClean="0"/>
              <a:t>polarizer</a:t>
            </a:r>
            <a:endParaRPr lang="it-IT" u="sng" dirty="0"/>
          </a:p>
        </p:txBody>
      </p:sp>
      <p:grpSp>
        <p:nvGrpSpPr>
          <p:cNvPr id="38" name="Gruppo 37"/>
          <p:cNvGrpSpPr/>
          <p:nvPr/>
        </p:nvGrpSpPr>
        <p:grpSpPr>
          <a:xfrm>
            <a:off x="954264" y="5270499"/>
            <a:ext cx="2707571" cy="1270010"/>
            <a:chOff x="954264" y="5270499"/>
            <a:chExt cx="2707571" cy="1270010"/>
          </a:xfrm>
        </p:grpSpPr>
        <p:cxnSp>
          <p:nvCxnSpPr>
            <p:cNvPr id="34" name="Connettore 2 33"/>
            <p:cNvCxnSpPr/>
            <p:nvPr/>
          </p:nvCxnSpPr>
          <p:spPr>
            <a:xfrm>
              <a:off x="994835" y="5913965"/>
              <a:ext cx="2667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>
              <a:stCxn id="27" idx="1"/>
              <a:endCxn id="28" idx="2"/>
            </p:cNvCxnSpPr>
            <p:nvPr/>
          </p:nvCxnSpPr>
          <p:spPr>
            <a:xfrm rot="10800000" flipH="1">
              <a:off x="1591376" y="5435600"/>
              <a:ext cx="578209" cy="4826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>
              <a:stCxn id="27" idx="5"/>
              <a:endCxn id="28" idx="2"/>
            </p:cNvCxnSpPr>
            <p:nvPr/>
          </p:nvCxnSpPr>
          <p:spPr>
            <a:xfrm flipH="1" flipV="1">
              <a:off x="2169586" y="5435599"/>
              <a:ext cx="614874" cy="4826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27"/>
            <p:cNvSpPr/>
            <p:nvPr/>
          </p:nvSpPr>
          <p:spPr>
            <a:xfrm>
              <a:off x="1701015" y="5270499"/>
              <a:ext cx="937142" cy="1651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68" name="Gruppo 67"/>
            <p:cNvGrpSpPr/>
            <p:nvPr/>
          </p:nvGrpSpPr>
          <p:grpSpPr>
            <a:xfrm>
              <a:off x="3062286" y="5291663"/>
              <a:ext cx="368777" cy="1240368"/>
              <a:chOff x="5449886" y="5202763"/>
              <a:chExt cx="368777" cy="1240368"/>
            </a:xfrm>
          </p:grpSpPr>
          <p:cxnSp>
            <p:nvCxnSpPr>
              <p:cNvPr id="55" name="Connettore 2 54"/>
              <p:cNvCxnSpPr/>
              <p:nvPr/>
            </p:nvCxnSpPr>
            <p:spPr>
              <a:xfrm rot="16200000" flipH="1">
                <a:off x="5614196" y="5514760"/>
                <a:ext cx="359835" cy="49099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e 46"/>
              <p:cNvSpPr/>
              <p:nvPr/>
            </p:nvSpPr>
            <p:spPr>
              <a:xfrm>
                <a:off x="5449886" y="5202763"/>
                <a:ext cx="364608" cy="124036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27" name="Triangolo isoscele 26"/>
            <p:cNvSpPr/>
            <p:nvPr/>
          </p:nvSpPr>
          <p:spPr>
            <a:xfrm>
              <a:off x="994835" y="5676900"/>
              <a:ext cx="2386167" cy="48260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69" name="Gruppo 68"/>
            <p:cNvGrpSpPr/>
            <p:nvPr/>
          </p:nvGrpSpPr>
          <p:grpSpPr>
            <a:xfrm>
              <a:off x="954264" y="5300141"/>
              <a:ext cx="368777" cy="1240368"/>
              <a:chOff x="5449886" y="5202763"/>
              <a:chExt cx="368777" cy="1240368"/>
            </a:xfrm>
          </p:grpSpPr>
          <p:cxnSp>
            <p:nvCxnSpPr>
              <p:cNvPr id="70" name="Connettore 2 69"/>
              <p:cNvCxnSpPr/>
              <p:nvPr/>
            </p:nvCxnSpPr>
            <p:spPr>
              <a:xfrm rot="16200000" flipH="1">
                <a:off x="5614196" y="5514760"/>
                <a:ext cx="359835" cy="49099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e 70"/>
              <p:cNvSpPr/>
              <p:nvPr/>
            </p:nvSpPr>
            <p:spPr>
              <a:xfrm>
                <a:off x="5449886" y="5202763"/>
                <a:ext cx="364608" cy="124036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sp>
        <p:nvSpPr>
          <p:cNvPr id="73" name="CasellaDiTesto 72"/>
          <p:cNvSpPr txBox="1"/>
          <p:nvPr/>
        </p:nvSpPr>
        <p:spPr>
          <a:xfrm>
            <a:off x="4292600" y="4740762"/>
            <a:ext cx="27502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polarization</a:t>
            </a:r>
            <a:r>
              <a:rPr lang="it-IT" dirty="0" smtClean="0"/>
              <a:t> </a:t>
            </a:r>
            <a:r>
              <a:rPr lang="it-IT" dirty="0" smtClean="0">
                <a:latin typeface="Symbol" charset="2"/>
                <a:cs typeface="Symbol" charset="2"/>
              </a:rPr>
              <a:t>m =</a:t>
            </a:r>
            <a:r>
              <a:rPr lang="it-IT" dirty="0" smtClean="0"/>
              <a:t> 95%</a:t>
            </a:r>
          </a:p>
          <a:p>
            <a:r>
              <a:rPr lang="it-IT" dirty="0" err="1" smtClean="0"/>
              <a:t>trasnsmission</a:t>
            </a:r>
            <a:r>
              <a:rPr lang="it-IT" dirty="0" smtClean="0"/>
              <a:t>: ≈ 15%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Figure-of-</a:t>
            </a:r>
            <a:r>
              <a:rPr lang="it-IT" b="1" dirty="0" err="1" smtClean="0">
                <a:solidFill>
                  <a:srgbClr val="C00000"/>
                </a:solidFill>
              </a:rPr>
              <a:t>merit</a:t>
            </a:r>
            <a:r>
              <a:rPr lang="it-IT" b="1" dirty="0" smtClean="0">
                <a:solidFill>
                  <a:srgbClr val="C00000"/>
                </a:solidFill>
              </a:rPr>
              <a:t> = 0.37</a:t>
            </a:r>
          </a:p>
          <a:p>
            <a:endParaRPr lang="it-IT" b="1" dirty="0" smtClean="0">
              <a:solidFill>
                <a:srgbClr val="C00000"/>
              </a:solidFill>
            </a:endParaRPr>
          </a:p>
          <a:p>
            <a:r>
              <a:rPr lang="it-IT" dirty="0" err="1" smtClean="0"/>
              <a:t>Pros</a:t>
            </a:r>
            <a:r>
              <a:rPr lang="it-IT" dirty="0" smtClean="0"/>
              <a:t>: 	On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Cons</a:t>
            </a:r>
            <a:r>
              <a:rPr lang="it-IT" dirty="0" smtClean="0"/>
              <a:t>: 	Critical </a:t>
            </a:r>
            <a:r>
              <a:rPr lang="it-IT" dirty="0" err="1" smtClean="0"/>
              <a:t>alignment</a:t>
            </a:r>
            <a:endParaRPr lang="it-IT" dirty="0" smtClean="0"/>
          </a:p>
          <a:p>
            <a:r>
              <a:rPr lang="it-IT" dirty="0" smtClean="0"/>
              <a:t>		Image </a:t>
            </a:r>
            <a:r>
              <a:rPr lang="it-IT" dirty="0" err="1" smtClean="0"/>
              <a:t>rotation</a:t>
            </a:r>
            <a:endParaRPr lang="it-IT" dirty="0"/>
          </a:p>
        </p:txBody>
      </p:sp>
      <p:grpSp>
        <p:nvGrpSpPr>
          <p:cNvPr id="83" name="Gruppo 82"/>
          <p:cNvGrpSpPr/>
          <p:nvPr/>
        </p:nvGrpSpPr>
        <p:grpSpPr>
          <a:xfrm>
            <a:off x="205279" y="1503665"/>
            <a:ext cx="4061921" cy="2633664"/>
            <a:chOff x="205279" y="1668765"/>
            <a:chExt cx="4061921" cy="2633664"/>
          </a:xfrm>
        </p:grpSpPr>
        <p:pic>
          <p:nvPicPr>
            <p:cNvPr id="18" name="Immagine 17" descr="junk2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279" y="1668765"/>
              <a:ext cx="4061921" cy="2633664"/>
            </a:xfrm>
            <a:prstGeom prst="rect">
              <a:avLst/>
            </a:prstGeom>
          </p:spPr>
        </p:pic>
        <p:sp>
          <p:nvSpPr>
            <p:cNvPr id="75" name="CasellaDiTesto 74"/>
            <p:cNvSpPr txBox="1"/>
            <p:nvPr/>
          </p:nvSpPr>
          <p:spPr>
            <a:xfrm>
              <a:off x="954264" y="1955800"/>
              <a:ext cx="17820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LiF:  R</a:t>
              </a:r>
              <a:r>
                <a:rPr lang="it-IT" baseline="-25000" dirty="0" smtClean="0"/>
                <a:t>s</a:t>
              </a:r>
              <a:r>
                <a:rPr lang="it-IT" dirty="0" smtClean="0"/>
                <a:t> = 0.205</a:t>
              </a:r>
            </a:p>
            <a:p>
              <a:r>
                <a:rPr lang="it-IT" dirty="0" smtClean="0">
                  <a:latin typeface="Symbol" charset="2"/>
                  <a:cs typeface="Symbol" charset="2"/>
                </a:rPr>
                <a:t>m</a:t>
              </a:r>
              <a:r>
                <a:rPr lang="it-IT" dirty="0" smtClean="0">
                  <a:cs typeface="Symbol" charset="2"/>
                </a:rPr>
                <a:t> = 1, </a:t>
              </a:r>
              <a:r>
                <a:rPr lang="it-IT" dirty="0" smtClean="0">
                  <a:latin typeface="Symbol" charset="2"/>
                  <a:cs typeface="Symbol" charset="2"/>
                </a:rPr>
                <a:t>k</a:t>
              </a:r>
              <a:r>
                <a:rPr lang="it-IT" dirty="0" smtClean="0">
                  <a:cs typeface="Symbol" charset="2"/>
                </a:rPr>
                <a:t> = 0.32</a:t>
              </a:r>
              <a:endParaRPr lang="it-IT" dirty="0" smtClean="0">
                <a:latin typeface="Symbol" charset="2"/>
                <a:cs typeface="Symbol" charset="2"/>
              </a:endParaRPr>
            </a:p>
            <a:p>
              <a:endParaRPr lang="it-IT" dirty="0" smtClean="0"/>
            </a:p>
            <a:p>
              <a:endParaRPr lang="it-IT" dirty="0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2638157" y="285750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S</a:t>
              </a:r>
              <a:endParaRPr lang="it-IT" dirty="0">
                <a:solidFill>
                  <a:srgbClr val="0000FF"/>
                </a:solidFill>
              </a:endParaRP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3431063" y="3289300"/>
              <a:ext cx="334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P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uppo 83"/>
          <p:cNvGrpSpPr/>
          <p:nvPr/>
        </p:nvGrpSpPr>
        <p:grpSpPr>
          <a:xfrm>
            <a:off x="5113539" y="1506580"/>
            <a:ext cx="3840845" cy="2567249"/>
            <a:chOff x="5113539" y="1671680"/>
            <a:chExt cx="3840845" cy="2567249"/>
          </a:xfrm>
        </p:grpSpPr>
        <p:pic>
          <p:nvPicPr>
            <p:cNvPr id="20" name="Immagine 19" descr="junk3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39" y="1671680"/>
              <a:ext cx="3840845" cy="2567249"/>
            </a:xfrm>
            <a:prstGeom prst="rect">
              <a:avLst/>
            </a:prstGeom>
          </p:spPr>
        </p:pic>
        <p:sp>
          <p:nvSpPr>
            <p:cNvPr id="79" name="CasellaDiTesto 78"/>
            <p:cNvSpPr txBox="1"/>
            <p:nvPr/>
          </p:nvSpPr>
          <p:spPr>
            <a:xfrm>
              <a:off x="5724318" y="1968500"/>
              <a:ext cx="20086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MgF</a:t>
              </a:r>
              <a:r>
                <a:rPr lang="it-IT" baseline="-25000" dirty="0" smtClean="0"/>
                <a:t>2</a:t>
              </a:r>
              <a:r>
                <a:rPr lang="it-IT" dirty="0" smtClean="0"/>
                <a:t>:  R</a:t>
              </a:r>
              <a:r>
                <a:rPr lang="it-IT" baseline="-25000" dirty="0" smtClean="0"/>
                <a:t>s</a:t>
              </a:r>
              <a:r>
                <a:rPr lang="it-IT" dirty="0" smtClean="0"/>
                <a:t> = 0.335</a:t>
              </a:r>
            </a:p>
            <a:p>
              <a:r>
                <a:rPr lang="it-IT" dirty="0" smtClean="0">
                  <a:latin typeface="Symbol" charset="2"/>
                  <a:cs typeface="Symbol" charset="2"/>
                </a:rPr>
                <a:t>m</a:t>
              </a:r>
              <a:r>
                <a:rPr lang="it-IT" dirty="0" smtClean="0">
                  <a:cs typeface="Symbol" charset="2"/>
                </a:rPr>
                <a:t>=1, </a:t>
              </a:r>
              <a:r>
                <a:rPr lang="it-IT" dirty="0" smtClean="0">
                  <a:latin typeface="Symbol" charset="2"/>
                  <a:cs typeface="Symbol" charset="2"/>
                </a:rPr>
                <a:t>k </a:t>
              </a:r>
              <a:r>
                <a:rPr lang="it-IT" dirty="0" smtClean="0">
                  <a:cs typeface="Symbol" charset="2"/>
                </a:rPr>
                <a:t>= 0.41</a:t>
              </a:r>
              <a:endParaRPr lang="it-IT" dirty="0" smtClean="0">
                <a:latin typeface="Symbol" charset="2"/>
                <a:cs typeface="Symbol" charset="2"/>
              </a:endParaRPr>
            </a:p>
            <a:p>
              <a:endParaRPr lang="it-IT" dirty="0"/>
            </a:p>
          </p:txBody>
        </p:sp>
        <p:sp>
          <p:nvSpPr>
            <p:cNvPr id="80" name="CasellaDiTesto 79"/>
            <p:cNvSpPr txBox="1"/>
            <p:nvPr/>
          </p:nvSpPr>
          <p:spPr>
            <a:xfrm>
              <a:off x="7537450" y="263783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S</a:t>
              </a:r>
              <a:endParaRPr lang="it-IT" dirty="0"/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8280400" y="3277632"/>
              <a:ext cx="334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P</a:t>
              </a:r>
            </a:p>
          </p:txBody>
        </p:sp>
      </p:grpSp>
      <p:sp>
        <p:nvSpPr>
          <p:cNvPr id="82" name="CasellaDiTesto 81"/>
          <p:cNvSpPr txBox="1"/>
          <p:nvPr/>
        </p:nvSpPr>
        <p:spPr>
          <a:xfrm>
            <a:off x="4883640" y="4068027"/>
            <a:ext cx="3563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cs typeface="Symbol" charset="2"/>
              </a:rPr>
              <a:t>Figure-of-</a:t>
            </a:r>
            <a:r>
              <a:rPr lang="it-IT" dirty="0" err="1" smtClean="0">
                <a:cs typeface="Symbol" charset="2"/>
              </a:rPr>
              <a:t>merit</a:t>
            </a:r>
            <a:r>
              <a:rPr lang="it-IT" dirty="0" smtClean="0">
                <a:cs typeface="Symbol" charset="2"/>
              </a:rPr>
              <a:t>: </a:t>
            </a:r>
            <a:r>
              <a:rPr lang="it-IT" dirty="0" smtClean="0">
                <a:latin typeface="Symbol" charset="2"/>
                <a:cs typeface="Symbol" charset="2"/>
              </a:rPr>
              <a:t>k</a:t>
            </a:r>
            <a:r>
              <a:rPr lang="it-IT" dirty="0" smtClean="0">
                <a:cs typeface="Symbol" charset="2"/>
              </a:rPr>
              <a:t>=(S-P)/(2(S+P))</a:t>
            </a:r>
            <a:r>
              <a:rPr lang="it-IT" baseline="30000" dirty="0" smtClean="0">
                <a:cs typeface="Symbol" charset="2"/>
              </a:rPr>
              <a:t>1/2</a:t>
            </a:r>
            <a:r>
              <a:rPr lang="it-IT" dirty="0" smtClean="0">
                <a:cs typeface="Symbol" charset="2"/>
              </a:rPr>
              <a:t>=</a:t>
            </a:r>
          </a:p>
          <a:p>
            <a:r>
              <a:rPr lang="it-IT" dirty="0" smtClean="0">
                <a:cs typeface="Symbol" charset="2"/>
              </a:rPr>
              <a:t>           =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cs typeface="Symbol" charset="2"/>
              </a:rPr>
              <a:t> R</a:t>
            </a:r>
            <a:r>
              <a:rPr lang="it-IT" baseline="30000" dirty="0" smtClean="0">
                <a:cs typeface="Symbol" charset="2"/>
              </a:rPr>
              <a:t>1/2</a:t>
            </a:r>
            <a:r>
              <a:rPr lang="it-IT" dirty="0" smtClean="0">
                <a:cs typeface="Symbol" charset="2"/>
              </a:rPr>
              <a:t>,           0 ≤ </a:t>
            </a:r>
            <a:r>
              <a:rPr lang="it-IT" dirty="0" smtClean="0">
                <a:latin typeface="Symbol" charset="2"/>
                <a:cs typeface="Symbol" charset="2"/>
              </a:rPr>
              <a:t>k</a:t>
            </a:r>
            <a:r>
              <a:rPr lang="it-IT" dirty="0" smtClean="0">
                <a:cs typeface="Symbol" charset="2"/>
              </a:rPr>
              <a:t> ≤ 2</a:t>
            </a:r>
            <a:r>
              <a:rPr lang="it-IT" baseline="30000" dirty="0" smtClean="0">
                <a:cs typeface="Symbol" charset="2"/>
              </a:rPr>
              <a:t>-1/2</a:t>
            </a:r>
          </a:p>
          <a:p>
            <a:endParaRPr lang="it-IT" dirty="0">
              <a:cs typeface="Symbol" charset="2"/>
            </a:endParaRPr>
          </a:p>
        </p:txBody>
      </p:sp>
      <p:sp>
        <p:nvSpPr>
          <p:cNvPr id="85" name="CasellaDiTesto 84"/>
          <p:cNvSpPr txBox="1"/>
          <p:nvPr/>
        </p:nvSpPr>
        <p:spPr>
          <a:xfrm>
            <a:off x="457200" y="4114800"/>
            <a:ext cx="260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cs typeface="Symbol" charset="2"/>
              </a:rPr>
              <a:t>polarization</a:t>
            </a:r>
            <a:r>
              <a:rPr lang="it-IT" dirty="0" smtClean="0">
                <a:cs typeface="Symbol" charset="2"/>
              </a:rPr>
              <a:t> 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cs typeface="Symbol" charset="2"/>
              </a:rPr>
              <a:t>=(S-P)/(S+P)</a:t>
            </a:r>
          </a:p>
          <a:p>
            <a:r>
              <a:rPr lang="it-IT" dirty="0" smtClean="0">
                <a:cs typeface="Symbol" charset="2"/>
              </a:rPr>
              <a:t>                       0 ≤  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cs typeface="Symbol" charset="2"/>
              </a:rPr>
              <a:t> ≤ 1</a:t>
            </a:r>
            <a:endParaRPr lang="it-IT" dirty="0"/>
          </a:p>
        </p:txBody>
      </p:sp>
      <p:sp>
        <p:nvSpPr>
          <p:cNvPr id="41" name="Segnaposto numero diapositiva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462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Thin</a:t>
            </a:r>
            <a:r>
              <a:rPr lang="it-IT" sz="3200" b="1" dirty="0" smtClean="0">
                <a:solidFill>
                  <a:srgbClr val="C00000"/>
                </a:solidFill>
              </a:rPr>
              <a:t>-film </a:t>
            </a:r>
            <a:r>
              <a:rPr lang="it-IT" sz="3200" b="1" dirty="0" err="1">
                <a:solidFill>
                  <a:srgbClr val="C00000"/>
                </a:solidFill>
              </a:rPr>
              <a:t>C</a:t>
            </a:r>
            <a:r>
              <a:rPr lang="it-IT" sz="3200" b="1" dirty="0" err="1" smtClean="0">
                <a:solidFill>
                  <a:srgbClr val="C00000"/>
                </a:solidFill>
              </a:rPr>
              <a:t>oatings</a:t>
            </a:r>
            <a:r>
              <a:rPr lang="it-IT" sz="3200" b="1" dirty="0" smtClean="0">
                <a:solidFill>
                  <a:srgbClr val="C00000"/>
                </a:solidFill>
              </a:rPr>
              <a:t> for UV </a:t>
            </a:r>
            <a:r>
              <a:rPr lang="it-IT" sz="3200" b="1" dirty="0" err="1" smtClean="0">
                <a:solidFill>
                  <a:srgbClr val="C00000"/>
                </a:solidFill>
              </a:rPr>
              <a:t>polarizers</a:t>
            </a:r>
            <a:r>
              <a:rPr lang="it-IT" sz="3200" b="1" dirty="0" smtClean="0">
                <a:solidFill>
                  <a:srgbClr val="C00000"/>
                </a:solidFill>
              </a:rPr>
              <a:t> I: design 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1257" y="1117600"/>
            <a:ext cx="513412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sz="2800" dirty="0" smtClean="0"/>
              <a:t>“</a:t>
            </a:r>
            <a:r>
              <a:rPr lang="it-IT" sz="2800" dirty="0" err="1" smtClean="0"/>
              <a:t>transparent”materials</a:t>
            </a:r>
            <a:r>
              <a:rPr lang="it-IT" sz="2800" dirty="0" smtClean="0"/>
              <a:t>: LiF, MgF</a:t>
            </a:r>
            <a:r>
              <a:rPr lang="it-IT" sz="2800" baseline="-25000" dirty="0" smtClean="0"/>
              <a:t>2</a:t>
            </a:r>
          </a:p>
          <a:p>
            <a:pPr>
              <a:buFont typeface="Arial"/>
              <a:buChar char="•"/>
            </a:pPr>
            <a:r>
              <a:rPr lang="it-IT" sz="2800" dirty="0" smtClean="0"/>
              <a:t> “</a:t>
            </a:r>
            <a:r>
              <a:rPr lang="it-IT" sz="2800" dirty="0" err="1" smtClean="0"/>
              <a:t>absorbing</a:t>
            </a:r>
            <a:r>
              <a:rPr lang="it-IT" sz="2800" dirty="0" smtClean="0"/>
              <a:t>” </a:t>
            </a:r>
            <a:r>
              <a:rPr lang="it-IT" sz="2800" dirty="0" err="1" smtClean="0"/>
              <a:t>materials</a:t>
            </a:r>
            <a:r>
              <a:rPr lang="it-IT" sz="2800" dirty="0" smtClean="0"/>
              <a:t>: </a:t>
            </a:r>
            <a:r>
              <a:rPr lang="it-IT" sz="2800" dirty="0" err="1" smtClean="0"/>
              <a:t>metals</a:t>
            </a:r>
            <a:r>
              <a:rPr lang="it-IT" sz="2800" dirty="0" smtClean="0"/>
              <a:t> Al, Au, Pt ...</a:t>
            </a:r>
          </a:p>
          <a:p>
            <a:pPr>
              <a:buFont typeface="Arial"/>
              <a:buChar char="•"/>
            </a:pPr>
            <a:r>
              <a:rPr lang="it-IT" sz="2800" dirty="0" smtClean="0"/>
              <a:t>  </a:t>
            </a:r>
            <a:r>
              <a:rPr lang="it-IT" sz="2800" dirty="0" err="1" smtClean="0"/>
              <a:t>strategy</a:t>
            </a:r>
            <a:r>
              <a:rPr lang="it-IT" sz="2800" dirty="0" smtClean="0"/>
              <a:t>:  </a:t>
            </a:r>
          </a:p>
          <a:p>
            <a:r>
              <a:rPr lang="it-IT" sz="2800" dirty="0" err="1" smtClean="0"/>
              <a:t>induced</a:t>
            </a:r>
            <a:r>
              <a:rPr lang="it-IT" sz="2800" dirty="0" smtClean="0"/>
              <a:t> </a:t>
            </a:r>
            <a:r>
              <a:rPr lang="it-IT" sz="2800" dirty="0" err="1" smtClean="0"/>
              <a:t>trasmission</a:t>
            </a:r>
            <a:r>
              <a:rPr lang="it-IT" sz="2800" dirty="0" smtClean="0"/>
              <a:t>/</a:t>
            </a:r>
            <a:r>
              <a:rPr lang="it-IT" sz="2800" dirty="0" err="1" smtClean="0"/>
              <a:t>reflection</a:t>
            </a:r>
            <a:r>
              <a:rPr lang="it-IT" sz="2800" dirty="0" smtClean="0"/>
              <a:t>  (</a:t>
            </a:r>
            <a:r>
              <a:rPr lang="it-IT" sz="2800" dirty="0" err="1" smtClean="0"/>
              <a:t>Berning</a:t>
            </a:r>
            <a:r>
              <a:rPr lang="it-IT" sz="2800" dirty="0" smtClean="0"/>
              <a:t> &amp; Turner, JOSA 1957)</a:t>
            </a:r>
          </a:p>
          <a:p>
            <a:pPr>
              <a:buFont typeface="Arial"/>
              <a:buChar char="•"/>
            </a:pPr>
            <a:endParaRPr lang="it-IT" sz="2800" dirty="0"/>
          </a:p>
          <a:p>
            <a:pPr>
              <a:buFont typeface="Arial"/>
              <a:buChar char="•"/>
            </a:pPr>
            <a:r>
              <a:rPr lang="it-IT" sz="2800" dirty="0" smtClean="0"/>
              <a:t>Optical </a:t>
            </a:r>
            <a:r>
              <a:rPr lang="it-IT" sz="2800" dirty="0" err="1" smtClean="0"/>
              <a:t>constants</a:t>
            </a:r>
            <a:r>
              <a:rPr lang="it-IT" sz="2800" dirty="0" smtClean="0"/>
              <a:t> of VUV film </a:t>
            </a:r>
            <a:r>
              <a:rPr lang="it-IT" sz="2800" dirty="0" err="1" smtClean="0"/>
              <a:t>coatings</a:t>
            </a:r>
            <a:r>
              <a:rPr lang="it-IT" sz="2800" dirty="0" smtClean="0"/>
              <a:t> are (</a:t>
            </a:r>
            <a:r>
              <a:rPr lang="it-IT" sz="2800" dirty="0" err="1" smtClean="0"/>
              <a:t>somewhat</a:t>
            </a:r>
            <a:r>
              <a:rPr lang="it-IT" sz="2800" dirty="0" smtClean="0"/>
              <a:t>)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from </a:t>
            </a:r>
            <a:r>
              <a:rPr lang="it-IT" sz="2800" dirty="0" err="1" smtClean="0"/>
              <a:t>those</a:t>
            </a:r>
            <a:r>
              <a:rPr lang="it-IT" sz="2800" dirty="0" smtClean="0"/>
              <a:t> of bulk </a:t>
            </a:r>
            <a:r>
              <a:rPr lang="it-IT" sz="2800" dirty="0" err="1" smtClean="0"/>
              <a:t>substrates</a:t>
            </a:r>
            <a:endParaRPr lang="it-IT" sz="2800" dirty="0" smtClean="0"/>
          </a:p>
          <a:p>
            <a:endParaRPr lang="it-IT" dirty="0" smtClean="0"/>
          </a:p>
          <a:p>
            <a:pPr lvl="2"/>
            <a:endParaRPr lang="it-IT" dirty="0" smtClean="0"/>
          </a:p>
          <a:p>
            <a:pPr>
              <a:buFont typeface="Arial"/>
              <a:buChar char="•"/>
            </a:pPr>
            <a:endParaRPr lang="it-IT" dirty="0"/>
          </a:p>
        </p:txBody>
      </p:sp>
      <p:pic>
        <p:nvPicPr>
          <p:cNvPr id="6" name="Immagine 5" descr="f1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183" y="1080988"/>
            <a:ext cx="3227917" cy="5397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524500" y="6478488"/>
            <a:ext cx="3667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F.Bridou</a:t>
            </a:r>
            <a:r>
              <a:rPr lang="it-IT" sz="1400" dirty="0" smtClean="0"/>
              <a:t> </a:t>
            </a:r>
            <a:r>
              <a:rPr lang="it-IT" sz="1400" dirty="0" err="1" smtClean="0"/>
              <a:t>et</a:t>
            </a:r>
            <a:r>
              <a:rPr lang="it-IT" sz="1400" dirty="0" smtClean="0"/>
              <a:t> al, </a:t>
            </a:r>
            <a:r>
              <a:rPr lang="it-IT" sz="1400" dirty="0" err="1" smtClean="0"/>
              <a:t>Opt</a:t>
            </a:r>
            <a:r>
              <a:rPr lang="it-IT" sz="1400" dirty="0" smtClean="0"/>
              <a:t> Comm. 283, 1351 (2010)</a:t>
            </a:r>
            <a:endParaRPr lang="it-IT" sz="1400" dirty="0"/>
          </a:p>
        </p:txBody>
      </p:sp>
      <p:sp>
        <p:nvSpPr>
          <p:cNvPr id="8" name="Ovale 7"/>
          <p:cNvSpPr/>
          <p:nvPr/>
        </p:nvSpPr>
        <p:spPr>
          <a:xfrm>
            <a:off x="7620000" y="5523418"/>
            <a:ext cx="736600" cy="71770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999" y="27605"/>
            <a:ext cx="8809523" cy="1143000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Thin</a:t>
            </a:r>
            <a:r>
              <a:rPr lang="it-IT" sz="3200" b="1" dirty="0" smtClean="0">
                <a:solidFill>
                  <a:srgbClr val="C00000"/>
                </a:solidFill>
              </a:rPr>
              <a:t>-film </a:t>
            </a:r>
            <a:r>
              <a:rPr lang="it-IT" sz="3200" b="1" dirty="0" err="1" smtClean="0">
                <a:solidFill>
                  <a:srgbClr val="C00000"/>
                </a:solidFill>
              </a:rPr>
              <a:t>Coatings</a:t>
            </a:r>
            <a:r>
              <a:rPr lang="it-IT" sz="3200" b="1" dirty="0" smtClean="0">
                <a:solidFill>
                  <a:srgbClr val="C00000"/>
                </a:solidFill>
              </a:rPr>
              <a:t> VUV </a:t>
            </a:r>
            <a:r>
              <a:rPr lang="it-IT" sz="3200" b="1" dirty="0" err="1" smtClean="0">
                <a:solidFill>
                  <a:srgbClr val="C00000"/>
                </a:solidFill>
              </a:rPr>
              <a:t>polarizers</a:t>
            </a:r>
            <a:r>
              <a:rPr lang="it-IT" sz="3200" b="1" dirty="0" smtClean="0">
                <a:solidFill>
                  <a:srgbClr val="C00000"/>
                </a:solidFill>
              </a:rPr>
              <a:t> II : </a:t>
            </a:r>
            <a:r>
              <a:rPr lang="it-IT" sz="3200" b="1" dirty="0" err="1" smtClean="0">
                <a:solidFill>
                  <a:srgbClr val="C00000"/>
                </a:solidFill>
              </a:rPr>
              <a:t>simulations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5" name="Immagine 4" descr="sim45Pm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238"/>
            <a:ext cx="4102100" cy="2778142"/>
          </a:xfrm>
          <a:prstGeom prst="rect">
            <a:avLst/>
          </a:prstGeom>
        </p:spPr>
      </p:pic>
      <p:pic>
        <p:nvPicPr>
          <p:cNvPr id="6" name="Immagine 5" descr="sim45Smi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4143627" cy="2773380"/>
          </a:xfrm>
          <a:prstGeom prst="rect">
            <a:avLst/>
          </a:prstGeom>
        </p:spPr>
      </p:pic>
      <p:pic>
        <p:nvPicPr>
          <p:cNvPr id="7" name="Immagine 6" descr="simPmi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2100"/>
            <a:ext cx="4102100" cy="2590800"/>
          </a:xfrm>
          <a:prstGeom prst="rect">
            <a:avLst/>
          </a:prstGeom>
        </p:spPr>
      </p:pic>
      <p:pic>
        <p:nvPicPr>
          <p:cNvPr id="8" name="Immagine 7" descr="simSmi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726" y="4102100"/>
            <a:ext cx="3738797" cy="2489199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4216400" y="1689100"/>
            <a:ext cx="660400" cy="419100"/>
            <a:chOff x="4216400" y="1689100"/>
            <a:chExt cx="474084" cy="266700"/>
          </a:xfrm>
        </p:grpSpPr>
        <p:sp>
          <p:nvSpPr>
            <p:cNvPr id="12" name="Rettangolo 11"/>
            <p:cNvSpPr/>
            <p:nvPr/>
          </p:nvSpPr>
          <p:spPr>
            <a:xfrm>
              <a:off x="4216400" y="1689100"/>
              <a:ext cx="118521" cy="266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334921" y="1689100"/>
              <a:ext cx="118521" cy="2667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453442" y="1689100"/>
              <a:ext cx="118521" cy="266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571963" y="1689100"/>
              <a:ext cx="118521" cy="2667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343400" y="4622800"/>
            <a:ext cx="647700" cy="482600"/>
            <a:chOff x="4381500" y="4622800"/>
            <a:chExt cx="355563" cy="266700"/>
          </a:xfrm>
        </p:grpSpPr>
        <p:sp>
          <p:nvSpPr>
            <p:cNvPr id="20" name="Rettangolo 19"/>
            <p:cNvSpPr/>
            <p:nvPr/>
          </p:nvSpPr>
          <p:spPr>
            <a:xfrm>
              <a:off x="4381500" y="4622800"/>
              <a:ext cx="118521" cy="266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500021" y="4622800"/>
              <a:ext cx="118521" cy="2667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618542" y="4622800"/>
              <a:ext cx="118521" cy="266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1117600" y="818634"/>
            <a:ext cx="16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121.6 </a:t>
            </a:r>
            <a:r>
              <a:rPr lang="it-IT" dirty="0" err="1" smtClean="0"/>
              <a:t>nm</a:t>
            </a:r>
            <a:r>
              <a:rPr lang="it-IT" dirty="0" smtClean="0"/>
              <a:t>, 45°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262262" y="818634"/>
            <a:ext cx="16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121.6 </a:t>
            </a:r>
            <a:r>
              <a:rPr lang="it-IT" dirty="0" err="1" smtClean="0"/>
              <a:t>nm</a:t>
            </a:r>
            <a:r>
              <a:rPr lang="it-IT" dirty="0" smtClean="0"/>
              <a:t>, 45°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340801" y="1955800"/>
            <a:ext cx="5072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R</a:t>
            </a:r>
            <a:r>
              <a:rPr lang="it-IT" sz="1400" baseline="-25000" dirty="0" smtClean="0">
                <a:solidFill>
                  <a:srgbClr val="0000FF"/>
                </a:solidFill>
              </a:rPr>
              <a:t>S</a:t>
            </a:r>
          </a:p>
          <a:p>
            <a:r>
              <a:rPr lang="it-IT" sz="1400" dirty="0" smtClean="0">
                <a:solidFill>
                  <a:srgbClr val="FF6600"/>
                </a:solidFill>
              </a:rPr>
              <a:t>R</a:t>
            </a:r>
            <a:r>
              <a:rPr lang="it-IT" sz="1400" baseline="-25000" dirty="0" smtClean="0">
                <a:solidFill>
                  <a:srgbClr val="FF6600"/>
                </a:solidFill>
              </a:rPr>
              <a:t>ave</a:t>
            </a:r>
          </a:p>
          <a:p>
            <a:r>
              <a:rPr lang="it-IT" sz="14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endParaRPr lang="it-IT" sz="1400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  <a:p>
            <a:r>
              <a:rPr lang="it-IT" sz="1400" dirty="0" err="1" smtClean="0">
                <a:latin typeface="Symbol" charset="2"/>
                <a:cs typeface="Symbol" charset="2"/>
              </a:rPr>
              <a:t>k</a:t>
            </a:r>
            <a:endParaRPr lang="it-IT" sz="1400" dirty="0" smtClean="0">
              <a:latin typeface="Symbol" charset="2"/>
              <a:cs typeface="Symbol" charset="2"/>
            </a:endParaRPr>
          </a:p>
          <a:p>
            <a:r>
              <a:rPr lang="it-IT" sz="1400" dirty="0" smtClean="0">
                <a:solidFill>
                  <a:srgbClr val="FF0000"/>
                </a:solidFill>
                <a:cs typeface="Symbol" charset="2"/>
              </a:rPr>
              <a:t>R</a:t>
            </a:r>
            <a:r>
              <a:rPr lang="it-IT" sz="1400" baseline="-25000" dirty="0" smtClean="0">
                <a:solidFill>
                  <a:srgbClr val="FF0000"/>
                </a:solidFill>
                <a:cs typeface="Symbol" charset="2"/>
              </a:rPr>
              <a:t>P</a:t>
            </a:r>
            <a:endParaRPr lang="it-IT" sz="1400" dirty="0">
              <a:solidFill>
                <a:srgbClr val="FF0000"/>
              </a:solidFill>
              <a:cs typeface="Symbol" charset="2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10301" y="4482861"/>
            <a:ext cx="394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R</a:t>
            </a:r>
            <a:r>
              <a:rPr lang="it-IT" sz="1400" baseline="-25000" dirty="0" smtClean="0">
                <a:solidFill>
                  <a:srgbClr val="0000FF"/>
                </a:solidFill>
              </a:rPr>
              <a:t>S</a:t>
            </a:r>
            <a:endParaRPr lang="it-IT" sz="1400" baseline="-25000" dirty="0" smtClean="0">
              <a:solidFill>
                <a:srgbClr val="FF6600"/>
              </a:solidFill>
            </a:endParaRPr>
          </a:p>
          <a:p>
            <a:r>
              <a:rPr lang="it-IT" sz="14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endParaRPr lang="it-IT" sz="1400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  <a:p>
            <a:r>
              <a:rPr lang="it-IT" sz="1400" dirty="0" err="1" smtClean="0">
                <a:latin typeface="Symbol" charset="2"/>
                <a:cs typeface="Symbol" charset="2"/>
              </a:rPr>
              <a:t>k</a:t>
            </a:r>
            <a:endParaRPr lang="it-IT" sz="1400" dirty="0" smtClean="0">
              <a:latin typeface="Symbol" charset="2"/>
              <a:cs typeface="Symbol" charset="2"/>
            </a:endParaRPr>
          </a:p>
          <a:p>
            <a:r>
              <a:rPr lang="it-IT" sz="1400" dirty="0" smtClean="0">
                <a:solidFill>
                  <a:srgbClr val="FF0000"/>
                </a:solidFill>
                <a:cs typeface="Symbol" charset="2"/>
              </a:rPr>
              <a:t>R</a:t>
            </a:r>
            <a:r>
              <a:rPr lang="it-IT" sz="1400" baseline="-25000" dirty="0" smtClean="0">
                <a:solidFill>
                  <a:srgbClr val="FF0000"/>
                </a:solidFill>
                <a:cs typeface="Symbol" charset="2"/>
              </a:rPr>
              <a:t>P</a:t>
            </a:r>
            <a:endParaRPr lang="it-IT" sz="1400" dirty="0">
              <a:solidFill>
                <a:srgbClr val="FF0000"/>
              </a:solidFill>
              <a:cs typeface="Symbol" charset="2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189836" y="818634"/>
            <a:ext cx="100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MgF</a:t>
            </a:r>
            <a:r>
              <a:rPr lang="it-IT" baseline="-25000" dirty="0" smtClean="0"/>
              <a:t>2</a:t>
            </a:r>
            <a:r>
              <a:rPr lang="it-IT" dirty="0" smtClean="0"/>
              <a:t>/Al</a:t>
            </a:r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385501" y="2108200"/>
            <a:ext cx="5072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R</a:t>
            </a:r>
            <a:r>
              <a:rPr lang="it-IT" sz="1400" baseline="-25000" dirty="0" smtClean="0">
                <a:solidFill>
                  <a:srgbClr val="0000FF"/>
                </a:solidFill>
              </a:rPr>
              <a:t>S</a:t>
            </a:r>
          </a:p>
          <a:p>
            <a:r>
              <a:rPr lang="it-IT" sz="1400" dirty="0" smtClean="0">
                <a:solidFill>
                  <a:srgbClr val="FF6600"/>
                </a:solidFill>
              </a:rPr>
              <a:t>R</a:t>
            </a:r>
            <a:r>
              <a:rPr lang="it-IT" sz="1400" baseline="-25000" dirty="0" smtClean="0">
                <a:solidFill>
                  <a:srgbClr val="FF6600"/>
                </a:solidFill>
              </a:rPr>
              <a:t>ave</a:t>
            </a:r>
          </a:p>
          <a:p>
            <a:r>
              <a:rPr lang="it-IT" sz="14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endParaRPr lang="it-IT" sz="1400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  <a:p>
            <a:r>
              <a:rPr lang="it-IT" sz="1400" dirty="0" err="1" smtClean="0">
                <a:latin typeface="Symbol" charset="2"/>
                <a:cs typeface="Symbol" charset="2"/>
              </a:rPr>
              <a:t>k</a:t>
            </a:r>
            <a:endParaRPr lang="it-IT" sz="1400" dirty="0" smtClean="0">
              <a:latin typeface="Symbol" charset="2"/>
              <a:cs typeface="Symbol" charset="2"/>
            </a:endParaRPr>
          </a:p>
          <a:p>
            <a:r>
              <a:rPr lang="it-IT" sz="1400" dirty="0" smtClean="0">
                <a:solidFill>
                  <a:srgbClr val="FF0000"/>
                </a:solidFill>
                <a:cs typeface="Symbol" charset="2"/>
              </a:rPr>
              <a:t>R</a:t>
            </a:r>
            <a:r>
              <a:rPr lang="it-IT" sz="1400" baseline="-25000" dirty="0" smtClean="0">
                <a:solidFill>
                  <a:srgbClr val="FF0000"/>
                </a:solidFill>
                <a:cs typeface="Symbol" charset="2"/>
              </a:rPr>
              <a:t>P</a:t>
            </a:r>
            <a:endParaRPr lang="it-IT" sz="1400" dirty="0">
              <a:solidFill>
                <a:srgbClr val="FF0000"/>
              </a:solidFill>
              <a:cs typeface="Symbol" charset="2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639150" y="4737100"/>
            <a:ext cx="394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R</a:t>
            </a:r>
            <a:r>
              <a:rPr lang="it-IT" sz="1400" baseline="-25000" dirty="0" smtClean="0">
                <a:solidFill>
                  <a:srgbClr val="0000FF"/>
                </a:solidFill>
              </a:rPr>
              <a:t>S</a:t>
            </a:r>
            <a:endParaRPr lang="it-IT" sz="1400" baseline="-25000" dirty="0" smtClean="0">
              <a:solidFill>
                <a:srgbClr val="FF6600"/>
              </a:solidFill>
            </a:endParaRPr>
          </a:p>
          <a:p>
            <a:r>
              <a:rPr lang="it-IT" sz="14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endParaRPr lang="it-IT" sz="1400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  <a:p>
            <a:r>
              <a:rPr lang="it-IT" sz="1400" dirty="0" err="1" smtClean="0">
                <a:latin typeface="Symbol" charset="2"/>
                <a:cs typeface="Symbol" charset="2"/>
              </a:rPr>
              <a:t>k</a:t>
            </a:r>
            <a:endParaRPr lang="it-IT" sz="1400" dirty="0" smtClean="0">
              <a:latin typeface="Symbol" charset="2"/>
              <a:cs typeface="Symbol" charset="2"/>
            </a:endParaRPr>
          </a:p>
          <a:p>
            <a:r>
              <a:rPr lang="it-IT" sz="1400" dirty="0" smtClean="0">
                <a:solidFill>
                  <a:srgbClr val="FF0000"/>
                </a:solidFill>
                <a:cs typeface="Symbol" charset="2"/>
              </a:rPr>
              <a:t>R</a:t>
            </a:r>
            <a:r>
              <a:rPr lang="it-IT" sz="1400" baseline="-25000" dirty="0" smtClean="0">
                <a:solidFill>
                  <a:srgbClr val="FF0000"/>
                </a:solidFill>
                <a:cs typeface="Symbol" charset="2"/>
              </a:rPr>
              <a:t>P</a:t>
            </a:r>
            <a:endParaRPr lang="it-IT" sz="1400" dirty="0">
              <a:solidFill>
                <a:srgbClr val="FF0000"/>
              </a:solidFill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317925"/>
            <a:ext cx="9013371" cy="901700"/>
          </a:xfrm>
        </p:spPr>
        <p:txBody>
          <a:bodyPr>
            <a:normAutofit fontScale="90000"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Thin</a:t>
            </a:r>
            <a:r>
              <a:rPr lang="it-IT" sz="3200" b="1" dirty="0" smtClean="0">
                <a:solidFill>
                  <a:srgbClr val="C00000"/>
                </a:solidFill>
              </a:rPr>
              <a:t>-film </a:t>
            </a:r>
            <a:r>
              <a:rPr lang="it-IT" sz="3200" b="1" dirty="0" err="1" smtClean="0">
                <a:solidFill>
                  <a:srgbClr val="C00000"/>
                </a:solidFill>
              </a:rPr>
              <a:t>Coatings</a:t>
            </a:r>
            <a:r>
              <a:rPr lang="it-IT" sz="3200" b="1" dirty="0" smtClean="0">
                <a:solidFill>
                  <a:srgbClr val="C00000"/>
                </a:solidFill>
              </a:rPr>
              <a:t> for VUV </a:t>
            </a:r>
            <a:r>
              <a:rPr lang="it-IT" sz="3200" b="1" dirty="0" err="1" smtClean="0">
                <a:solidFill>
                  <a:srgbClr val="C00000"/>
                </a:solidFill>
              </a:rPr>
              <a:t>polarizers</a:t>
            </a:r>
            <a:r>
              <a:rPr lang="it-IT" sz="3200" b="1" dirty="0" smtClean="0">
                <a:solidFill>
                  <a:srgbClr val="C00000"/>
                </a:solidFill>
              </a:rPr>
              <a:t> III: </a:t>
            </a:r>
            <a:r>
              <a:rPr lang="it-IT" sz="3200" b="1" dirty="0" err="1" smtClean="0">
                <a:solidFill>
                  <a:srgbClr val="C00000"/>
                </a:solidFill>
              </a:rPr>
              <a:t>Measurements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br>
              <a:rPr lang="it-IT" sz="3200" b="1" dirty="0" smtClean="0">
                <a:solidFill>
                  <a:srgbClr val="C00000"/>
                </a:solidFill>
              </a:rPr>
            </a:br>
            <a:r>
              <a:rPr lang="it-IT" sz="3200" b="1" dirty="0" smtClean="0">
                <a:solidFill>
                  <a:srgbClr val="C00000"/>
                </a:solidFill>
              </a:rPr>
              <a:t>(BEAR </a:t>
            </a:r>
            <a:r>
              <a:rPr lang="it-IT" sz="3200" b="1" dirty="0" err="1" smtClean="0">
                <a:solidFill>
                  <a:srgbClr val="C00000"/>
                </a:solidFill>
              </a:rPr>
              <a:t>facility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at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Synchrotron</a:t>
            </a:r>
            <a:r>
              <a:rPr lang="it-IT" sz="3200" b="1" dirty="0" smtClean="0">
                <a:solidFill>
                  <a:srgbClr val="C00000"/>
                </a:solidFill>
              </a:rPr>
              <a:t> Trieste, </a:t>
            </a:r>
            <a:r>
              <a:rPr lang="it-IT" sz="3200" b="1" dirty="0" err="1" smtClean="0">
                <a:solidFill>
                  <a:srgbClr val="C00000"/>
                </a:solidFill>
              </a:rPr>
              <a:t>Italy</a:t>
            </a:r>
            <a:r>
              <a:rPr lang="it-IT" sz="3200" b="1" dirty="0" smtClean="0">
                <a:solidFill>
                  <a:srgbClr val="C00000"/>
                </a:solidFill>
              </a:rPr>
              <a:t>)</a:t>
            </a:r>
            <a:endParaRPr lang="it-IT" sz="3200" b="1" dirty="0">
              <a:solidFill>
                <a:srgbClr val="C00000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44066" y="4202307"/>
            <a:ext cx="3838972" cy="2510473"/>
            <a:chOff x="457200" y="3924299"/>
            <a:chExt cx="3838972" cy="2510473"/>
          </a:xfrm>
        </p:grpSpPr>
        <p:pic>
          <p:nvPicPr>
            <p:cNvPr id="7" name="Immagine 6" descr="f9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924299"/>
              <a:ext cx="3838972" cy="2510473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1579043" y="4068802"/>
              <a:ext cx="692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65° </a:t>
              </a:r>
              <a:r>
                <a:rPr lang="it-IT" sz="1200" dirty="0" smtClean="0">
                  <a:solidFill>
                    <a:srgbClr val="0000FF"/>
                  </a:solidFill>
                </a:rPr>
                <a:t>60°</a:t>
              </a:r>
              <a:endParaRPr lang="it-IT" sz="12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375624" y="5549900"/>
              <a:ext cx="43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</a:t>
              </a:r>
              <a:r>
                <a:rPr lang="it-IT" baseline="-25000" dirty="0" smtClean="0"/>
                <a:t>p</a:t>
              </a:r>
              <a:endParaRPr lang="it-IT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438123" y="4068802"/>
              <a:ext cx="93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. </a:t>
              </a:r>
              <a:r>
                <a:rPr lang="it-IT" sz="1200" dirty="0" err="1" smtClean="0"/>
                <a:t>Feb</a:t>
              </a:r>
              <a:r>
                <a:rPr lang="it-IT" sz="1200" dirty="0" smtClean="0"/>
                <a:t> 2013</a:t>
              </a:r>
            </a:p>
            <a:p>
              <a:r>
                <a:rPr lang="it-IT" sz="1200" dirty="0" smtClean="0"/>
                <a:t>_ </a:t>
              </a:r>
              <a:r>
                <a:rPr lang="it-IT" sz="1200" dirty="0" err="1" smtClean="0"/>
                <a:t>Oct</a:t>
              </a:r>
              <a:r>
                <a:rPr lang="it-IT" sz="1200" dirty="0" smtClean="0"/>
                <a:t> 2013</a:t>
              </a:r>
              <a:endParaRPr lang="it-IT" sz="1200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526229" y="4812030"/>
              <a:ext cx="62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Ly </a:t>
              </a:r>
              <a:r>
                <a:rPr lang="it-IT" dirty="0" smtClean="0">
                  <a:latin typeface="Symbol" charset="2"/>
                  <a:cs typeface="Symbol" charset="2"/>
                </a:rPr>
                <a:t>a</a:t>
              </a:r>
              <a:endParaRPr lang="it-IT" dirty="0"/>
            </a:p>
          </p:txBody>
        </p:sp>
        <p:cxnSp>
          <p:nvCxnSpPr>
            <p:cNvPr id="27" name="Connettore 2 26"/>
            <p:cNvCxnSpPr/>
            <p:nvPr/>
          </p:nvCxnSpPr>
          <p:spPr>
            <a:xfrm rot="5400000">
              <a:off x="2472516" y="5549900"/>
              <a:ext cx="73866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/>
          <p:cNvGrpSpPr/>
          <p:nvPr/>
        </p:nvGrpSpPr>
        <p:grpSpPr>
          <a:xfrm>
            <a:off x="4762500" y="1625070"/>
            <a:ext cx="3647984" cy="2395141"/>
            <a:chOff x="4864100" y="1271032"/>
            <a:chExt cx="3647984" cy="2395141"/>
          </a:xfrm>
        </p:grpSpPr>
        <p:pic>
          <p:nvPicPr>
            <p:cNvPr id="6" name="Immagine 5" descr="f8.tif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1271032"/>
              <a:ext cx="3647984" cy="2395141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6441569" y="2754868"/>
              <a:ext cx="62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Ly </a:t>
              </a:r>
              <a:r>
                <a:rPr lang="it-IT" dirty="0" smtClean="0">
                  <a:latin typeface="Symbol" charset="2"/>
                  <a:cs typeface="Symbol" charset="2"/>
                </a:rPr>
                <a:t>a</a:t>
              </a:r>
              <a:endParaRPr lang="it-IT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159190" y="1444535"/>
              <a:ext cx="692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65° </a:t>
              </a:r>
              <a:r>
                <a:rPr lang="it-IT" sz="1200" dirty="0" smtClean="0">
                  <a:solidFill>
                    <a:srgbClr val="0000FF"/>
                  </a:solidFill>
                </a:rPr>
                <a:t>60°</a:t>
              </a:r>
              <a:endParaRPr lang="it-IT" sz="1200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295900" y="1998533"/>
              <a:ext cx="93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. </a:t>
              </a:r>
              <a:r>
                <a:rPr lang="it-IT" sz="1200" dirty="0" err="1" smtClean="0"/>
                <a:t>Feb</a:t>
              </a:r>
              <a:r>
                <a:rPr lang="it-IT" sz="1200" dirty="0" smtClean="0"/>
                <a:t> 2013</a:t>
              </a:r>
            </a:p>
            <a:p>
              <a:r>
                <a:rPr lang="it-IT" sz="1200" dirty="0" smtClean="0"/>
                <a:t>_ </a:t>
              </a:r>
              <a:r>
                <a:rPr lang="it-IT" sz="1200" dirty="0" err="1" smtClean="0"/>
                <a:t>Oct</a:t>
              </a:r>
              <a:r>
                <a:rPr lang="it-IT" sz="1200" dirty="0" smtClean="0"/>
                <a:t> 2013</a:t>
              </a:r>
              <a:endParaRPr lang="it-IT" sz="1200" dirty="0"/>
            </a:p>
          </p:txBody>
        </p:sp>
        <p:cxnSp>
          <p:nvCxnSpPr>
            <p:cNvPr id="31" name="Connettore 2 30"/>
            <p:cNvCxnSpPr/>
            <p:nvPr/>
          </p:nvCxnSpPr>
          <p:spPr>
            <a:xfrm rot="5400000">
              <a:off x="6201063" y="2964143"/>
              <a:ext cx="482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o 31"/>
          <p:cNvGrpSpPr/>
          <p:nvPr/>
        </p:nvGrpSpPr>
        <p:grpSpPr>
          <a:xfrm>
            <a:off x="339757" y="1514272"/>
            <a:ext cx="3643281" cy="2389187"/>
            <a:chOff x="652891" y="1265604"/>
            <a:chExt cx="3643281" cy="2389187"/>
          </a:xfrm>
        </p:grpSpPr>
        <p:pic>
          <p:nvPicPr>
            <p:cNvPr id="13" name="Immagine 12" descr="f7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891" y="1265604"/>
              <a:ext cx="3643281" cy="2389187"/>
            </a:xfrm>
            <a:prstGeom prst="rect">
              <a:avLst/>
            </a:prstGeom>
          </p:spPr>
        </p:pic>
        <p:cxnSp>
          <p:nvCxnSpPr>
            <p:cNvPr id="10" name="Connettore 2 9"/>
            <p:cNvCxnSpPr/>
            <p:nvPr/>
          </p:nvCxnSpPr>
          <p:spPr>
            <a:xfrm rot="5400000">
              <a:off x="2029792" y="3002240"/>
              <a:ext cx="482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3594100" y="2761734"/>
              <a:ext cx="43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</a:t>
              </a:r>
              <a:r>
                <a:rPr lang="it-IT" baseline="-25000" dirty="0" smtClean="0"/>
                <a:t>p</a:t>
              </a:r>
              <a:endParaRPr lang="it-IT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545039" y="1860034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</a:t>
              </a:r>
              <a:r>
                <a:rPr lang="it-IT" baseline="-25000" dirty="0" smtClean="0"/>
                <a:t>s</a:t>
              </a:r>
              <a:endParaRPr lang="it-IT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026430" y="1490702"/>
              <a:ext cx="692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65° </a:t>
              </a:r>
              <a:r>
                <a:rPr lang="it-IT" sz="1200" dirty="0" smtClean="0">
                  <a:solidFill>
                    <a:srgbClr val="0000FF"/>
                  </a:solidFill>
                </a:rPr>
                <a:t>60°</a:t>
              </a:r>
              <a:endParaRPr lang="it-IT" sz="1200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339198" y="2761734"/>
              <a:ext cx="62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Ly </a:t>
              </a:r>
              <a:r>
                <a:rPr lang="it-IT" dirty="0" smtClean="0">
                  <a:latin typeface="Symbol" charset="2"/>
                  <a:cs typeface="Symbol" charset="2"/>
                </a:rPr>
                <a:t>a</a:t>
              </a:r>
              <a:endParaRPr lang="it-IT" dirty="0"/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4188797" y="4346810"/>
            <a:ext cx="49989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MgF2 and </a:t>
            </a:r>
            <a:r>
              <a:rPr lang="it-IT" dirty="0" err="1" smtClean="0"/>
              <a:t>metals</a:t>
            </a:r>
            <a:r>
              <a:rPr lang="it-IT" dirty="0" smtClean="0"/>
              <a:t> on </a:t>
            </a:r>
            <a:r>
              <a:rPr lang="it-IT" dirty="0" err="1" smtClean="0"/>
              <a:t>glass</a:t>
            </a:r>
            <a:r>
              <a:rPr lang="it-IT" dirty="0" smtClean="0"/>
              <a:t> </a:t>
            </a:r>
            <a:r>
              <a:rPr lang="it-IT" dirty="0" err="1" smtClean="0"/>
              <a:t>substrate</a:t>
            </a:r>
            <a:r>
              <a:rPr lang="it-IT" dirty="0" smtClean="0"/>
              <a:t> (CSIC Madrid)</a:t>
            </a:r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Anle</a:t>
            </a:r>
            <a:r>
              <a:rPr lang="it-IT" dirty="0" smtClean="0"/>
              <a:t>-of-</a:t>
            </a:r>
            <a:r>
              <a:rPr lang="it-IT" dirty="0" err="1" smtClean="0"/>
              <a:t>incidence</a:t>
            </a:r>
            <a:r>
              <a:rPr lang="it-IT" dirty="0" smtClean="0"/>
              <a:t>: 60°</a:t>
            </a:r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Stability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r>
              <a:rPr lang="it-IT" dirty="0"/>
              <a:t> </a:t>
            </a:r>
            <a:r>
              <a:rPr lang="it-IT" i="1" dirty="0" smtClean="0"/>
              <a:t>(in air </a:t>
            </a:r>
            <a:r>
              <a:rPr lang="it-IT" i="1" dirty="0" err="1" smtClean="0"/>
              <a:t>storage</a:t>
            </a:r>
            <a:r>
              <a:rPr lang="it-IT" i="1" dirty="0" smtClean="0"/>
              <a:t>)</a:t>
            </a:r>
          </a:p>
          <a:p>
            <a:pPr>
              <a:buFont typeface="Arial"/>
              <a:buChar char="•"/>
            </a:pPr>
            <a:endParaRPr lang="it-IT" i="1" dirty="0"/>
          </a:p>
          <a:p>
            <a:r>
              <a:rPr lang="it-IT" sz="2400" b="1" i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= 0.99   0.35 = 0.6</a:t>
            </a:r>
            <a:endParaRPr lang="it-IT" sz="2400" b="1" i="1" dirty="0" smtClean="0">
              <a:solidFill>
                <a:srgbClr val="C00000"/>
              </a:solidFill>
            </a:endParaRPr>
          </a:p>
          <a:p>
            <a:pPr>
              <a:buFont typeface="Arial"/>
              <a:buChar char="•"/>
            </a:pPr>
            <a:endParaRPr lang="it-IT" dirty="0"/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650" y="228909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sz="3200" b="1" dirty="0" err="1">
                <a:solidFill>
                  <a:srgbClr val="C00000"/>
                </a:solidFill>
              </a:rPr>
              <a:t>Thin</a:t>
            </a:r>
            <a:r>
              <a:rPr lang="it-IT" sz="3200" b="1" dirty="0">
                <a:solidFill>
                  <a:srgbClr val="C00000"/>
                </a:solidFill>
              </a:rPr>
              <a:t>-film </a:t>
            </a:r>
            <a:r>
              <a:rPr lang="it-IT" sz="3200" b="1" dirty="0" err="1">
                <a:solidFill>
                  <a:srgbClr val="C00000"/>
                </a:solidFill>
              </a:rPr>
              <a:t>C</a:t>
            </a:r>
            <a:r>
              <a:rPr lang="it-IT" sz="3200" b="1" dirty="0" err="1" smtClean="0">
                <a:solidFill>
                  <a:srgbClr val="C00000"/>
                </a:solidFill>
              </a:rPr>
              <a:t>oatings</a:t>
            </a:r>
            <a:r>
              <a:rPr lang="it-IT" sz="3200" b="1" dirty="0" smtClean="0">
                <a:solidFill>
                  <a:srgbClr val="C00000"/>
                </a:solidFill>
              </a:rPr>
              <a:t> for </a:t>
            </a:r>
            <a:r>
              <a:rPr lang="it-IT" sz="3200" b="1" dirty="0">
                <a:solidFill>
                  <a:srgbClr val="C00000"/>
                </a:solidFill>
              </a:rPr>
              <a:t>VUV </a:t>
            </a:r>
            <a:r>
              <a:rPr lang="it-IT" sz="3200" b="1" dirty="0" err="1">
                <a:solidFill>
                  <a:srgbClr val="C00000"/>
                </a:solidFill>
              </a:rPr>
              <a:t>polarizers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IV: </a:t>
            </a:r>
            <a:r>
              <a:rPr lang="it-IT" sz="3200" b="1" dirty="0" err="1">
                <a:solidFill>
                  <a:srgbClr val="C00000"/>
                </a:solidFill>
              </a:rPr>
              <a:t>Measurements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(</a:t>
            </a:r>
            <a:r>
              <a:rPr lang="it-IT" sz="3200" b="1" dirty="0">
                <a:solidFill>
                  <a:srgbClr val="C00000"/>
                </a:solidFill>
              </a:rPr>
              <a:t>BEAR </a:t>
            </a:r>
            <a:r>
              <a:rPr lang="it-IT" sz="3200" b="1" dirty="0" err="1">
                <a:solidFill>
                  <a:srgbClr val="C00000"/>
                </a:solidFill>
              </a:rPr>
              <a:t>facility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err="1">
                <a:solidFill>
                  <a:srgbClr val="C00000"/>
                </a:solidFill>
              </a:rPr>
              <a:t>at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err="1">
                <a:solidFill>
                  <a:srgbClr val="C00000"/>
                </a:solidFill>
              </a:rPr>
              <a:t>Synchrotron</a:t>
            </a:r>
            <a:r>
              <a:rPr lang="it-IT" sz="3200" b="1" dirty="0">
                <a:solidFill>
                  <a:srgbClr val="C00000"/>
                </a:solidFill>
              </a:rPr>
              <a:t> Trieste, </a:t>
            </a:r>
            <a:r>
              <a:rPr lang="it-IT" sz="3200" b="1" dirty="0" err="1">
                <a:solidFill>
                  <a:srgbClr val="C00000"/>
                </a:solidFill>
              </a:rPr>
              <a:t>Italy</a:t>
            </a:r>
            <a:r>
              <a:rPr lang="it-IT" sz="3200" b="1" dirty="0">
                <a:solidFill>
                  <a:srgbClr val="C00000"/>
                </a:solidFill>
              </a:rPr>
              <a:t>)</a:t>
            </a:r>
            <a:endParaRPr lang="it-IT" sz="3200" dirty="0"/>
          </a:p>
        </p:txBody>
      </p:sp>
      <p:grpSp>
        <p:nvGrpSpPr>
          <p:cNvPr id="14" name="Gruppo 13"/>
          <p:cNvGrpSpPr/>
          <p:nvPr/>
        </p:nvGrpSpPr>
        <p:grpSpPr>
          <a:xfrm>
            <a:off x="4718050" y="1611508"/>
            <a:ext cx="4425950" cy="4173352"/>
            <a:chOff x="4718050" y="2170306"/>
            <a:chExt cx="4425950" cy="4173352"/>
          </a:xfrm>
        </p:grpSpPr>
        <p:pic>
          <p:nvPicPr>
            <p:cNvPr id="6" name="Immagine 5" descr="f11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8050" y="2170306"/>
              <a:ext cx="4425950" cy="4173352"/>
            </a:xfrm>
            <a:prstGeom prst="rect">
              <a:avLst/>
            </a:prstGeom>
          </p:spPr>
        </p:pic>
        <p:cxnSp>
          <p:nvCxnSpPr>
            <p:cNvPr id="9" name="Connettore 1 8"/>
            <p:cNvCxnSpPr/>
            <p:nvPr/>
          </p:nvCxnSpPr>
          <p:spPr>
            <a:xfrm rot="5400000" flipH="1" flipV="1">
              <a:off x="5944394" y="4152900"/>
              <a:ext cx="3302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 flipV="1">
              <a:off x="5385594" y="4165600"/>
              <a:ext cx="3302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0" y="1586108"/>
            <a:ext cx="4559300" cy="4281294"/>
            <a:chOff x="0" y="2170306"/>
            <a:chExt cx="4559300" cy="4281294"/>
          </a:xfrm>
        </p:grpSpPr>
        <p:pic>
          <p:nvPicPr>
            <p:cNvPr id="5" name="Immagine 4" descr="f10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70306"/>
              <a:ext cx="4559300" cy="4281294"/>
            </a:xfrm>
            <a:prstGeom prst="rect">
              <a:avLst/>
            </a:prstGeom>
          </p:spPr>
        </p:pic>
        <p:cxnSp>
          <p:nvCxnSpPr>
            <p:cNvPr id="11" name="Connettore 1 10"/>
            <p:cNvCxnSpPr/>
            <p:nvPr/>
          </p:nvCxnSpPr>
          <p:spPr>
            <a:xfrm rot="5400000" flipH="1" flipV="1">
              <a:off x="648494" y="4165600"/>
              <a:ext cx="3302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5400000" flipH="1" flipV="1">
              <a:off x="1219994" y="4165600"/>
              <a:ext cx="3302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>
          <a:xfrm>
            <a:off x="6553200" y="5441952"/>
            <a:ext cx="2133600" cy="365125"/>
          </a:xfrm>
        </p:spPr>
        <p:txBody>
          <a:bodyPr/>
          <a:lstStyle/>
          <a:p>
            <a:fld id="{0F5058D4-6F1D-4E49-8C56-B0FBDE0065FB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/>
          <p:cNvGrpSpPr/>
          <p:nvPr/>
        </p:nvGrpSpPr>
        <p:grpSpPr>
          <a:xfrm>
            <a:off x="3371611" y="1454151"/>
            <a:ext cx="368777" cy="1240368"/>
            <a:chOff x="5449886" y="5202763"/>
            <a:chExt cx="368777" cy="1240368"/>
          </a:xfrm>
        </p:grpSpPr>
        <p:cxnSp>
          <p:nvCxnSpPr>
            <p:cNvPr id="28" name="Connettore 2 27"/>
            <p:cNvCxnSpPr/>
            <p:nvPr/>
          </p:nvCxnSpPr>
          <p:spPr>
            <a:xfrm rot="16200000" flipH="1">
              <a:off x="5614196" y="5514760"/>
              <a:ext cx="359835" cy="49099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e 28"/>
            <p:cNvSpPr/>
            <p:nvPr/>
          </p:nvSpPr>
          <p:spPr>
            <a:xfrm>
              <a:off x="5449886" y="5202763"/>
              <a:ext cx="364608" cy="124036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100" y="-93662"/>
            <a:ext cx="7632700" cy="792162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Transmission</a:t>
            </a:r>
            <a:r>
              <a:rPr lang="it-IT" sz="3200" dirty="0" smtClean="0"/>
              <a:t> VUV </a:t>
            </a:r>
            <a:r>
              <a:rPr lang="it-IT" sz="3200" dirty="0" err="1" smtClean="0"/>
              <a:t>Polarizers</a:t>
            </a:r>
            <a:endParaRPr lang="it-IT" sz="3200" dirty="0"/>
          </a:p>
        </p:txBody>
      </p:sp>
      <p:grpSp>
        <p:nvGrpSpPr>
          <p:cNvPr id="26" name="Gruppo 25"/>
          <p:cNvGrpSpPr/>
          <p:nvPr/>
        </p:nvGrpSpPr>
        <p:grpSpPr>
          <a:xfrm>
            <a:off x="994833" y="1187839"/>
            <a:ext cx="4669367" cy="1732383"/>
            <a:chOff x="994833" y="1187839"/>
            <a:chExt cx="4669367" cy="1732383"/>
          </a:xfrm>
        </p:grpSpPr>
        <p:sp>
          <p:nvSpPr>
            <p:cNvPr id="6" name="Cubo 5"/>
            <p:cNvSpPr/>
            <p:nvPr/>
          </p:nvSpPr>
          <p:spPr>
            <a:xfrm rot="3539519">
              <a:off x="3765551" y="1487424"/>
              <a:ext cx="673100" cy="1216152"/>
            </a:xfrm>
            <a:prstGeom prst="cube">
              <a:avLst>
                <a:gd name="adj" fmla="val 7310"/>
              </a:avLst>
            </a:prstGeom>
            <a:scene3d>
              <a:camera prst="perspectiveFront">
                <a:rot lat="114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" name="Connettore 2 4"/>
            <p:cNvCxnSpPr/>
            <p:nvPr/>
          </p:nvCxnSpPr>
          <p:spPr>
            <a:xfrm>
              <a:off x="994833" y="2074335"/>
              <a:ext cx="3111500" cy="12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flipV="1">
              <a:off x="4102100" y="1714501"/>
              <a:ext cx="1562100" cy="3936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perspectiveFront">
                <a:rot lat="114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5181600" y="1296177"/>
              <a:ext cx="482600" cy="1624045"/>
            </a:xfrm>
            <a:prstGeom prst="ellipse">
              <a:avLst/>
            </a:prstGeom>
            <a:noFill/>
            <a:scene3d>
              <a:camera prst="orthographicFront">
                <a:rot lat="54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5194300" y="1187839"/>
              <a:ext cx="469900" cy="173238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2 13"/>
            <p:cNvCxnSpPr>
              <a:endCxn id="13" idx="0"/>
            </p:cNvCxnSpPr>
            <p:nvPr/>
          </p:nvCxnSpPr>
          <p:spPr>
            <a:xfrm flipV="1">
              <a:off x="4102100" y="1187839"/>
              <a:ext cx="1327150" cy="9203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perspectiveFront">
                <a:rot lat="114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4102100" y="2095501"/>
              <a:ext cx="1562100" cy="2158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perspectiveFront">
                <a:rot lat="114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sellaDiTesto 29"/>
          <p:cNvSpPr txBox="1"/>
          <p:nvPr/>
        </p:nvSpPr>
        <p:spPr>
          <a:xfrm>
            <a:off x="450154" y="4912196"/>
            <a:ext cx="5917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Thin</a:t>
            </a:r>
            <a:r>
              <a:rPr lang="it-IT" sz="2400" dirty="0" smtClean="0"/>
              <a:t>-film </a:t>
            </a:r>
            <a:r>
              <a:rPr lang="it-IT" sz="2400" dirty="0" err="1" smtClean="0"/>
              <a:t>coatings</a:t>
            </a:r>
            <a:r>
              <a:rPr lang="it-IT" sz="2400" dirty="0" smtClean="0"/>
              <a:t> for </a:t>
            </a:r>
            <a:r>
              <a:rPr lang="it-IT" sz="2400" dirty="0" err="1" smtClean="0"/>
              <a:t>transmission</a:t>
            </a:r>
            <a:r>
              <a:rPr lang="it-IT" sz="2400" dirty="0" smtClean="0"/>
              <a:t> </a:t>
            </a:r>
            <a:r>
              <a:rPr lang="it-IT" sz="2400" dirty="0" err="1" smtClean="0"/>
              <a:t>polarizers</a:t>
            </a:r>
            <a:r>
              <a:rPr lang="it-IT" sz="24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  No image </a:t>
            </a:r>
            <a:r>
              <a:rPr lang="it-IT" sz="2400" dirty="0" err="1" smtClean="0"/>
              <a:t>rotation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	</a:t>
            </a:r>
            <a:r>
              <a:rPr lang="it-IT" sz="2400" dirty="0" err="1" smtClean="0"/>
              <a:t>Intrinsic</a:t>
            </a:r>
            <a:r>
              <a:rPr lang="it-IT" sz="2400" dirty="0" smtClean="0"/>
              <a:t> </a:t>
            </a:r>
            <a:r>
              <a:rPr lang="it-IT" sz="2400" dirty="0" err="1" smtClean="0"/>
              <a:t>narrow.band</a:t>
            </a:r>
            <a:r>
              <a:rPr lang="it-IT" sz="2400" dirty="0" smtClean="0"/>
              <a:t> </a:t>
            </a:r>
            <a:r>
              <a:rPr lang="it-IT" sz="2400" dirty="0" err="1" smtClean="0"/>
              <a:t>capability</a:t>
            </a:r>
            <a:endParaRPr lang="it-IT" sz="2400" dirty="0" smtClean="0"/>
          </a:p>
        </p:txBody>
      </p:sp>
      <p:sp>
        <p:nvSpPr>
          <p:cNvPr id="31" name="CasellaDiTesto 30"/>
          <p:cNvSpPr txBox="1"/>
          <p:nvPr/>
        </p:nvSpPr>
        <p:spPr>
          <a:xfrm>
            <a:off x="1206500" y="1187839"/>
            <a:ext cx="275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Brewster</a:t>
            </a:r>
            <a:r>
              <a:rPr lang="it-IT" dirty="0" smtClean="0"/>
              <a:t>-angle </a:t>
            </a:r>
            <a:r>
              <a:rPr lang="it-IT" dirty="0" err="1" smtClean="0"/>
              <a:t>reflection</a:t>
            </a:r>
            <a:r>
              <a:rPr lang="it-IT" dirty="0" smtClean="0"/>
              <a:t>:</a:t>
            </a:r>
            <a:endParaRPr lang="it-IT" dirty="0"/>
          </a:p>
        </p:txBody>
      </p:sp>
      <p:grpSp>
        <p:nvGrpSpPr>
          <p:cNvPr id="32" name="Gruppo 31"/>
          <p:cNvGrpSpPr/>
          <p:nvPr/>
        </p:nvGrpSpPr>
        <p:grpSpPr>
          <a:xfrm>
            <a:off x="3449639" y="3217523"/>
            <a:ext cx="368777" cy="1240368"/>
            <a:chOff x="5449886" y="5202763"/>
            <a:chExt cx="368777" cy="1240368"/>
          </a:xfrm>
        </p:grpSpPr>
        <p:cxnSp>
          <p:nvCxnSpPr>
            <p:cNvPr id="33" name="Connettore 2 32"/>
            <p:cNvCxnSpPr/>
            <p:nvPr/>
          </p:nvCxnSpPr>
          <p:spPr>
            <a:xfrm rot="16200000" flipH="1">
              <a:off x="5614196" y="5514760"/>
              <a:ext cx="359835" cy="49099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e 33"/>
            <p:cNvSpPr/>
            <p:nvPr/>
          </p:nvSpPr>
          <p:spPr>
            <a:xfrm>
              <a:off x="5449886" y="5202763"/>
              <a:ext cx="364608" cy="124036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1072861" y="3059549"/>
            <a:ext cx="6242339" cy="1624045"/>
            <a:chOff x="994833" y="1296177"/>
            <a:chExt cx="6242339" cy="1624045"/>
          </a:xfrm>
        </p:grpSpPr>
        <p:sp>
          <p:nvSpPr>
            <p:cNvPr id="36" name="Cubo 35"/>
            <p:cNvSpPr/>
            <p:nvPr/>
          </p:nvSpPr>
          <p:spPr>
            <a:xfrm rot="3539519">
              <a:off x="3765551" y="1487424"/>
              <a:ext cx="673100" cy="1216152"/>
            </a:xfrm>
            <a:prstGeom prst="cube">
              <a:avLst>
                <a:gd name="adj" fmla="val 7310"/>
              </a:avLst>
            </a:prstGeom>
            <a:scene3d>
              <a:camera prst="perspectiveFront">
                <a:rot lat="114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Connettore 2 36"/>
            <p:cNvCxnSpPr/>
            <p:nvPr/>
          </p:nvCxnSpPr>
          <p:spPr>
            <a:xfrm>
              <a:off x="994833" y="2074335"/>
              <a:ext cx="3111500" cy="12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 flipV="1">
              <a:off x="4102100" y="2087035"/>
              <a:ext cx="3135072" cy="2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perspectiveFront">
                <a:rot lat="114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e 38"/>
            <p:cNvSpPr/>
            <p:nvPr/>
          </p:nvSpPr>
          <p:spPr>
            <a:xfrm>
              <a:off x="5181600" y="1296177"/>
              <a:ext cx="482600" cy="1624045"/>
            </a:xfrm>
            <a:prstGeom prst="ellipse">
              <a:avLst/>
            </a:prstGeom>
            <a:noFill/>
            <a:scene3d>
              <a:camera prst="orthographicFront">
                <a:rot lat="54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CasellaDiTesto 42"/>
          <p:cNvSpPr txBox="1"/>
          <p:nvPr/>
        </p:nvSpPr>
        <p:spPr>
          <a:xfrm>
            <a:off x="1284528" y="2951211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Brewster</a:t>
            </a:r>
            <a:r>
              <a:rPr lang="it-IT" dirty="0" smtClean="0"/>
              <a:t>-angle </a:t>
            </a:r>
            <a:r>
              <a:rPr lang="it-IT" dirty="0" err="1" smtClean="0"/>
              <a:t>transmission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0" name="Segnaposto numero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366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Thin</a:t>
            </a:r>
            <a:r>
              <a:rPr lang="it-IT" sz="3200" b="1" dirty="0" smtClean="0">
                <a:solidFill>
                  <a:srgbClr val="C00000"/>
                </a:solidFill>
              </a:rPr>
              <a:t>-film for </a:t>
            </a:r>
            <a:r>
              <a:rPr lang="it-IT" sz="3200" b="1" dirty="0" err="1" smtClean="0">
                <a:solidFill>
                  <a:srgbClr val="C00000"/>
                </a:solidFill>
              </a:rPr>
              <a:t>Transmissive</a:t>
            </a:r>
            <a:r>
              <a:rPr lang="it-IT" sz="3200" b="1" dirty="0" smtClean="0">
                <a:solidFill>
                  <a:srgbClr val="C00000"/>
                </a:solidFill>
              </a:rPr>
              <a:t> VUV </a:t>
            </a:r>
            <a:r>
              <a:rPr lang="it-IT" sz="3200" b="1" dirty="0" err="1" smtClean="0">
                <a:solidFill>
                  <a:srgbClr val="C00000"/>
                </a:solidFill>
              </a:rPr>
              <a:t>Polarizers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4" name="Immagine 3" descr="f13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469703"/>
            <a:ext cx="3924300" cy="2388297"/>
          </a:xfrm>
          <a:prstGeom prst="rect">
            <a:avLst/>
          </a:prstGeom>
        </p:spPr>
      </p:pic>
      <p:pic>
        <p:nvPicPr>
          <p:cNvPr id="5" name="Immagine 4" descr="f14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261" y="4474856"/>
            <a:ext cx="3755539" cy="2383144"/>
          </a:xfrm>
          <a:prstGeom prst="rect">
            <a:avLst/>
          </a:prstGeom>
        </p:spPr>
      </p:pic>
      <p:pic>
        <p:nvPicPr>
          <p:cNvPr id="6" name="Immagine 5" descr="f1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9339"/>
            <a:ext cx="4076700" cy="250341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376645" y="5778500"/>
            <a:ext cx="42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S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075145" y="4603234"/>
            <a:ext cx="42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P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646835" y="1714500"/>
            <a:ext cx="42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P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289300" y="2501900"/>
            <a:ext cx="42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46835" y="5168900"/>
            <a:ext cx="697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Feb</a:t>
            </a:r>
            <a:r>
              <a:rPr lang="it-IT" sz="1200" dirty="0" smtClean="0"/>
              <a:t> ‘13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856749" y="1257300"/>
            <a:ext cx="672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Oct</a:t>
            </a:r>
            <a:r>
              <a:rPr lang="it-IT" sz="1200" dirty="0" smtClean="0"/>
              <a:t> ‘13</a:t>
            </a:r>
            <a:endParaRPr lang="it-IT" sz="1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658648" y="4695567"/>
            <a:ext cx="697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Feb</a:t>
            </a:r>
            <a:r>
              <a:rPr lang="it-IT" sz="1200" dirty="0" smtClean="0"/>
              <a:t> ‘13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769" y="190189"/>
            <a:ext cx="9165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rgbClr val="C00000"/>
                </a:solidFill>
              </a:rPr>
              <a:t>Thin</a:t>
            </a:r>
            <a:r>
              <a:rPr lang="it-IT" sz="3200" b="1" dirty="0">
                <a:solidFill>
                  <a:srgbClr val="C00000"/>
                </a:solidFill>
              </a:rPr>
              <a:t>-film </a:t>
            </a:r>
            <a:r>
              <a:rPr lang="it-IT" sz="3200" b="1" dirty="0" err="1" smtClean="0">
                <a:solidFill>
                  <a:srgbClr val="C00000"/>
                </a:solidFill>
              </a:rPr>
              <a:t>Coarings</a:t>
            </a:r>
            <a:r>
              <a:rPr lang="it-IT" sz="3200" b="1" dirty="0" smtClean="0">
                <a:solidFill>
                  <a:srgbClr val="C00000"/>
                </a:solidFill>
              </a:rPr>
              <a:t> for </a:t>
            </a:r>
            <a:r>
              <a:rPr lang="it-IT" sz="3200" b="1" dirty="0" err="1">
                <a:solidFill>
                  <a:srgbClr val="C00000"/>
                </a:solidFill>
              </a:rPr>
              <a:t>Transmissive</a:t>
            </a:r>
            <a:r>
              <a:rPr lang="it-IT" sz="3200" b="1" dirty="0">
                <a:solidFill>
                  <a:srgbClr val="C00000"/>
                </a:solidFill>
              </a:rPr>
              <a:t> VUV </a:t>
            </a:r>
            <a:r>
              <a:rPr lang="it-IT" sz="3200" b="1" dirty="0" err="1" smtClean="0">
                <a:solidFill>
                  <a:srgbClr val="C00000"/>
                </a:solidFill>
              </a:rPr>
              <a:t>Polarizers</a:t>
            </a:r>
            <a:r>
              <a:rPr lang="it-IT" sz="3200" b="1" dirty="0" smtClean="0">
                <a:solidFill>
                  <a:srgbClr val="C00000"/>
                </a:solidFill>
              </a:rPr>
              <a:t> II</a:t>
            </a:r>
            <a:endParaRPr lang="it-IT" sz="3200" dirty="0"/>
          </a:p>
        </p:txBody>
      </p:sp>
      <p:pic>
        <p:nvPicPr>
          <p:cNvPr id="3" name="Immagine 2" descr="PAMT113 Tp lamda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773" y="1203325"/>
            <a:ext cx="2900173" cy="2617558"/>
          </a:xfrm>
          <a:prstGeom prst="rect">
            <a:avLst/>
          </a:prstGeom>
        </p:spPr>
      </p:pic>
      <p:pic>
        <p:nvPicPr>
          <p:cNvPr id="5" name="Immagine 4" descr="PAMT113 mu lambda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569" y="3858983"/>
            <a:ext cx="2501571" cy="2514600"/>
          </a:xfrm>
          <a:prstGeom prst="rect">
            <a:avLst/>
          </a:prstGeom>
        </p:spPr>
      </p:pic>
      <p:pic>
        <p:nvPicPr>
          <p:cNvPr id="6" name="Immagine 5" descr="PAMT113 modulation factor lambda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100" y="3902923"/>
            <a:ext cx="2832100" cy="24894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1003876"/>
            <a:ext cx="399301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400" dirty="0" smtClean="0"/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Angle-of-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12°</a:t>
            </a:r>
          </a:p>
          <a:p>
            <a:pPr>
              <a:buFont typeface="Arial"/>
              <a:buChar char="•"/>
            </a:pP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: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it-IT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0.16  a 124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28°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S: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0.01 a q ≈12°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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121.6 nm: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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0.24</a:t>
            </a:r>
          </a:p>
          <a:p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787976"/>
            <a:ext cx="8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P</a:t>
            </a:r>
            <a:r>
              <a:rPr lang="it-IT" dirty="0" smtClean="0"/>
              <a:t>(</a:t>
            </a:r>
            <a:r>
              <a:rPr lang="it-IT" dirty="0" err="1" smtClean="0">
                <a:latin typeface="Symbol" charset="2"/>
                <a:cs typeface="Symbol" charset="2"/>
              </a:rPr>
              <a:t>l</a:t>
            </a:r>
            <a:r>
              <a:rPr lang="it-IT" dirty="0" smtClean="0">
                <a:latin typeface="Symbol" charset="2"/>
                <a:cs typeface="Symbol" charset="2"/>
              </a:rPr>
              <a:t>,</a:t>
            </a:r>
            <a:r>
              <a:rPr lang="it-IT" dirty="0" err="1" smtClean="0">
                <a:latin typeface="Symbol" charset="2"/>
                <a:cs typeface="Symbol" charset="2"/>
              </a:rPr>
              <a:t>q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471090" y="787976"/>
            <a:ext cx="886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S</a:t>
            </a:r>
            <a:r>
              <a:rPr lang="it-IT" dirty="0" smtClean="0"/>
              <a:t>(</a:t>
            </a:r>
            <a:r>
              <a:rPr lang="it-IT" dirty="0" err="1" smtClean="0">
                <a:latin typeface="Symbol" charset="2"/>
                <a:cs typeface="Symbol" charset="2"/>
              </a:rPr>
              <a:t>l</a:t>
            </a:r>
            <a:r>
              <a:rPr lang="it-IT" dirty="0" smtClean="0">
                <a:latin typeface="Symbol" charset="2"/>
                <a:cs typeface="Symbol" charset="2"/>
              </a:rPr>
              <a:t>,</a:t>
            </a:r>
            <a:r>
              <a:rPr lang="it-IT" dirty="0" err="1" smtClean="0">
                <a:latin typeface="Symbol" charset="2"/>
                <a:cs typeface="Symbol" charset="2"/>
              </a:rPr>
              <a:t>q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pic>
        <p:nvPicPr>
          <p:cNvPr id="10" name="Immagine 9" descr="PAMT113 Ts lambda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100" y="1195016"/>
            <a:ext cx="2755900" cy="271476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245100" y="3619500"/>
            <a:ext cx="7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Symbol" charset="2"/>
                <a:cs typeface="Symbol" charset="2"/>
              </a:rPr>
              <a:t>m</a:t>
            </a:r>
            <a:r>
              <a:rPr lang="it-IT" dirty="0" smtClean="0"/>
              <a:t>(</a:t>
            </a:r>
            <a:r>
              <a:rPr lang="it-IT" dirty="0" err="1" smtClean="0">
                <a:latin typeface="Symbol" charset="2"/>
                <a:cs typeface="Symbol" charset="2"/>
              </a:rPr>
              <a:t>l</a:t>
            </a:r>
            <a:r>
              <a:rPr lang="it-IT" dirty="0" smtClean="0">
                <a:latin typeface="Symbol" charset="2"/>
                <a:cs typeface="Symbol" charset="2"/>
              </a:rPr>
              <a:t>,</a:t>
            </a:r>
            <a:r>
              <a:rPr lang="it-IT" dirty="0" err="1" smtClean="0">
                <a:latin typeface="Symbol" charset="2"/>
                <a:cs typeface="Symbol" charset="2"/>
              </a:rPr>
              <a:t>q</a:t>
            </a:r>
            <a:r>
              <a:rPr lang="it-IT" dirty="0" smtClean="0"/>
              <a:t>)</a:t>
            </a:r>
            <a:endParaRPr lang="it-IT" dirty="0">
              <a:latin typeface="Symbol" charset="2"/>
              <a:cs typeface="Symbol" charset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57796" y="3658632"/>
            <a:ext cx="76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Symbol" charset="2"/>
                <a:cs typeface="Symbol" charset="2"/>
              </a:rPr>
              <a:t>k</a:t>
            </a:r>
            <a:r>
              <a:rPr lang="it-IT" dirty="0" smtClean="0"/>
              <a:t>(</a:t>
            </a:r>
            <a:r>
              <a:rPr lang="it-IT" dirty="0" err="1" smtClean="0">
                <a:latin typeface="Symbol" charset="2"/>
                <a:cs typeface="Symbol" charset="2"/>
              </a:rPr>
              <a:t>l</a:t>
            </a:r>
            <a:r>
              <a:rPr lang="it-IT" dirty="0" smtClean="0">
                <a:latin typeface="Symbol" charset="2"/>
                <a:cs typeface="Symbol" charset="2"/>
              </a:rPr>
              <a:t>,</a:t>
            </a:r>
            <a:r>
              <a:rPr lang="it-IT" dirty="0" err="1" smtClean="0">
                <a:latin typeface="Symbol" charset="2"/>
                <a:cs typeface="Symbol" charset="2"/>
              </a:rPr>
              <a:t>q</a:t>
            </a:r>
            <a:r>
              <a:rPr lang="it-IT" dirty="0" smtClean="0"/>
              <a:t>)</a:t>
            </a:r>
            <a:endParaRPr lang="it-IT" dirty="0">
              <a:latin typeface="Symbol" charset="2"/>
              <a:cs typeface="Symbol" charset="2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MT11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5257800" cy="3454400"/>
          </a:xfrm>
          <a:prstGeom prst="rect">
            <a:avLst/>
          </a:prstGeom>
        </p:spPr>
      </p:pic>
      <p:pic>
        <p:nvPicPr>
          <p:cNvPr id="5" name="Immagine 4" descr="Pelham IF filter.tiff"/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0" y="676093"/>
            <a:ext cx="6003219" cy="31208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14300" y="-165100"/>
            <a:ext cx="9258300" cy="1143000"/>
          </a:xfrm>
        </p:spPr>
        <p:txBody>
          <a:bodyPr>
            <a:normAutofit/>
          </a:bodyPr>
          <a:lstStyle/>
          <a:p>
            <a:r>
              <a:rPr lang="it-IT" sz="3200" b="1" dirty="0" err="1">
                <a:solidFill>
                  <a:srgbClr val="C00000"/>
                </a:solidFill>
              </a:rPr>
              <a:t>Thin</a:t>
            </a:r>
            <a:r>
              <a:rPr lang="it-IT" sz="3200" b="1" dirty="0">
                <a:solidFill>
                  <a:srgbClr val="C00000"/>
                </a:solidFill>
              </a:rPr>
              <a:t>-film </a:t>
            </a:r>
            <a:r>
              <a:rPr lang="it-IT" sz="3200" b="1" dirty="0" err="1">
                <a:solidFill>
                  <a:srgbClr val="C00000"/>
                </a:solidFill>
              </a:rPr>
              <a:t>Coarings</a:t>
            </a:r>
            <a:r>
              <a:rPr lang="it-IT" sz="3200" b="1" dirty="0">
                <a:solidFill>
                  <a:srgbClr val="C00000"/>
                </a:solidFill>
              </a:rPr>
              <a:t> for </a:t>
            </a:r>
            <a:r>
              <a:rPr lang="it-IT" sz="3200" b="1" dirty="0" err="1">
                <a:solidFill>
                  <a:srgbClr val="C00000"/>
                </a:solidFill>
              </a:rPr>
              <a:t>Transmissive</a:t>
            </a:r>
            <a:r>
              <a:rPr lang="it-IT" sz="3200" b="1" dirty="0">
                <a:solidFill>
                  <a:srgbClr val="C00000"/>
                </a:solidFill>
              </a:rPr>
              <a:t> VUV </a:t>
            </a:r>
            <a:r>
              <a:rPr lang="it-IT" sz="3200" b="1" dirty="0" err="1">
                <a:solidFill>
                  <a:srgbClr val="C00000"/>
                </a:solidFill>
              </a:rPr>
              <a:t>Polarizers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III</a:t>
            </a:r>
            <a:endParaRPr lang="it-IT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958115" y="1705308"/>
            <a:ext cx="3190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Transmitting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polarizer</a:t>
            </a:r>
            <a:endParaRPr lang="it-IT" dirty="0" smtClean="0">
              <a:solidFill>
                <a:srgbClr val="0000FF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Interference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filter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Pelham</a:t>
            </a:r>
            <a:r>
              <a:rPr lang="it-IT" dirty="0" smtClean="0">
                <a:solidFill>
                  <a:srgbClr val="FF0000"/>
                </a:solidFill>
              </a:rPr>
              <a:t> Ltd):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1002071" y="4297848"/>
            <a:ext cx="718017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Band-pass </a:t>
            </a:r>
            <a:r>
              <a:rPr lang="it-IT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transmitting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polarizer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</a:t>
            </a:r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</a:t>
            </a:r>
          </a:p>
          <a:p>
            <a:pPr algn="ctr"/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it-IT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Triple-</a:t>
            </a:r>
            <a:r>
              <a:rPr lang="it-IT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polarizer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</a:t>
            </a:r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0.37)</a:t>
            </a:r>
          </a:p>
          <a:p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band-pass </a:t>
            </a:r>
            <a:r>
              <a:rPr lang="it-IT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(T=0.18) =&gt; </a:t>
            </a:r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</a:t>
            </a:r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0.16 </a:t>
            </a:r>
            <a:endParaRPr lang="it-IT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VCS_E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066800"/>
            <a:ext cx="7162800" cy="53721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Coronal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Magnetism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Piezo-Birefringence</a:t>
            </a:r>
            <a:r>
              <a:rPr lang="it-IT" sz="3200" b="1" dirty="0" smtClean="0">
                <a:solidFill>
                  <a:srgbClr val="C00000"/>
                </a:solidFill>
              </a:rPr>
              <a:t> I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6" name="Immagine 5" descr="formula 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8000"/>
            <a:ext cx="5892800" cy="990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40400" y="1417638"/>
            <a:ext cx="1554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Pressure </a:t>
            </a:r>
            <a:r>
              <a:rPr lang="it-IT" sz="1400" dirty="0" err="1" smtClean="0"/>
              <a:t>constants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92900" y="1800422"/>
            <a:ext cx="1569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Pressure </a:t>
            </a:r>
            <a:r>
              <a:rPr lang="it-IT" sz="1400" dirty="0" err="1" smtClean="0"/>
              <a:t>along</a:t>
            </a:r>
            <a:r>
              <a:rPr lang="it-IT" sz="1400" dirty="0" smtClean="0"/>
              <a:t> 001</a:t>
            </a:r>
            <a:endParaRPr lang="it-IT" sz="1400" dirty="0"/>
          </a:p>
        </p:txBody>
      </p:sp>
      <p:cxnSp>
        <p:nvCxnSpPr>
          <p:cNvPr id="10" name="Connettore 2 9"/>
          <p:cNvCxnSpPr/>
          <p:nvPr/>
        </p:nvCxnSpPr>
        <p:spPr>
          <a:xfrm rot="10800000" flipV="1">
            <a:off x="5740400" y="1725414"/>
            <a:ext cx="393700" cy="382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 flipV="1">
            <a:off x="6477000" y="2109786"/>
            <a:ext cx="215900" cy="163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003300" y="1479034"/>
            <a:ext cx="286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</a:t>
            </a:r>
            <a:r>
              <a:rPr lang="it-IT" dirty="0" err="1" smtClean="0"/>
              <a:t>induced</a:t>
            </a:r>
            <a:r>
              <a:rPr lang="it-IT" dirty="0" smtClean="0"/>
              <a:t> by </a:t>
            </a:r>
            <a:r>
              <a:rPr lang="it-IT" dirty="0" err="1" smtClean="0"/>
              <a:t>LiF</a:t>
            </a:r>
            <a:endParaRPr lang="it-IT" dirty="0"/>
          </a:p>
        </p:txBody>
      </p:sp>
      <p:pic>
        <p:nvPicPr>
          <p:cNvPr id="20" name="Immagine 19" descr="stefan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18" y="4329704"/>
            <a:ext cx="3168650" cy="2528296"/>
          </a:xfrm>
          <a:prstGeom prst="rect">
            <a:avLst/>
          </a:prstGeom>
        </p:spPr>
      </p:pic>
      <p:pic>
        <p:nvPicPr>
          <p:cNvPr id="21" name="Immagine 20" descr="20120920_1127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783" y="4329704"/>
            <a:ext cx="3128433" cy="2346324"/>
          </a:xfrm>
          <a:prstGeom prst="rect">
            <a:avLst/>
          </a:prstGeom>
        </p:spPr>
      </p:pic>
      <p:grpSp>
        <p:nvGrpSpPr>
          <p:cNvPr id="39" name="Gruppo 38"/>
          <p:cNvGrpSpPr/>
          <p:nvPr/>
        </p:nvGrpSpPr>
        <p:grpSpPr>
          <a:xfrm>
            <a:off x="901700" y="2613659"/>
            <a:ext cx="5461000" cy="1338156"/>
            <a:chOff x="673100" y="2550159"/>
            <a:chExt cx="5461000" cy="1338156"/>
          </a:xfrm>
        </p:grpSpPr>
        <p:sp>
          <p:nvSpPr>
            <p:cNvPr id="36" name="Rettangolo 35"/>
            <p:cNvSpPr/>
            <p:nvPr/>
          </p:nvSpPr>
          <p:spPr>
            <a:xfrm rot="1345040">
              <a:off x="5105400" y="2972594"/>
              <a:ext cx="609600" cy="3904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Connettore 2 22"/>
            <p:cNvCxnSpPr/>
            <p:nvPr/>
          </p:nvCxnSpPr>
          <p:spPr>
            <a:xfrm flipV="1">
              <a:off x="2326044" y="3149600"/>
              <a:ext cx="3096856" cy="3810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tangolo 25"/>
            <p:cNvSpPr/>
            <p:nvPr/>
          </p:nvSpPr>
          <p:spPr>
            <a:xfrm rot="2496493">
              <a:off x="1887785" y="2771426"/>
              <a:ext cx="602084" cy="857520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reccia destra 27"/>
            <p:cNvSpPr/>
            <p:nvPr/>
          </p:nvSpPr>
          <p:spPr>
            <a:xfrm rot="7897528">
              <a:off x="2442089" y="2508248"/>
              <a:ext cx="411480" cy="49530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reccia destra 28"/>
            <p:cNvSpPr/>
            <p:nvPr/>
          </p:nvSpPr>
          <p:spPr>
            <a:xfrm rot="18792950">
              <a:off x="1524087" y="3434924"/>
              <a:ext cx="411480" cy="49530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" name="Connettore 1 31"/>
            <p:cNvCxnSpPr/>
            <p:nvPr/>
          </p:nvCxnSpPr>
          <p:spPr>
            <a:xfrm>
              <a:off x="673100" y="3187700"/>
              <a:ext cx="1441590" cy="1588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>
              <a:off x="800100" y="2972594"/>
              <a:ext cx="608364" cy="390463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>
              <a:off x="5422900" y="3149600"/>
              <a:ext cx="711200" cy="3149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sellaDiTesto 39"/>
          <p:cNvSpPr txBox="1"/>
          <p:nvPr/>
        </p:nvSpPr>
        <p:spPr>
          <a:xfrm>
            <a:off x="-51703" y="3068122"/>
            <a:ext cx="8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3366FF"/>
                </a:solidFill>
              </a:rPr>
              <a:t>Elettra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927228" y="3528039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3366FF"/>
                </a:solidFill>
              </a:rPr>
              <a:t>LiF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646083" y="3484105"/>
            <a:ext cx="98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3366FF"/>
                </a:solidFill>
              </a:rPr>
              <a:t>Analyzer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6692900" y="3492074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3366FF"/>
                </a:solidFill>
              </a:rPr>
              <a:t>Detector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Modena 19 dicembre 2013</a:t>
            </a:r>
            <a:endParaRPr lang="it-IT" dirty="0"/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Piezo-Birefringence</a:t>
            </a:r>
            <a:r>
              <a:rPr lang="it-IT" sz="3200" b="1" dirty="0" smtClean="0">
                <a:solidFill>
                  <a:srgbClr val="C00000"/>
                </a:solidFill>
              </a:rPr>
              <a:t> II</a:t>
            </a:r>
            <a:endParaRPr lang="it-IT" sz="3200" dirty="0"/>
          </a:p>
        </p:txBody>
      </p:sp>
      <p:pic>
        <p:nvPicPr>
          <p:cNvPr id="4" name="Immagine 3" descr="load on crystal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846138"/>
            <a:ext cx="4101654" cy="22288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1200" y="846138"/>
            <a:ext cx="3674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calibrazione del carico sul cristallo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27600" y="863600"/>
            <a:ext cx="425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calibrazione del ritardo ottico nel visibile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3600" y="1435100"/>
            <a:ext cx="44807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formalismo dei vettori di </a:t>
            </a:r>
            <a:r>
              <a:rPr lang="it-IT" sz="1200" dirty="0" err="1" smtClean="0"/>
              <a:t>Stokes</a:t>
            </a:r>
            <a:r>
              <a:rPr lang="it-IT" sz="1200" dirty="0" smtClean="0"/>
              <a:t> e matrici di </a:t>
            </a:r>
            <a:r>
              <a:rPr lang="it-IT" sz="1200" dirty="0" err="1" smtClean="0"/>
              <a:t>Mueller</a:t>
            </a:r>
            <a:endParaRPr lang="it-IT" sz="1200" dirty="0" smtClean="0"/>
          </a:p>
          <a:p>
            <a:r>
              <a:rPr lang="it-IT" sz="1200" dirty="0" smtClean="0"/>
              <a:t>ingresso non polarizzato: {1,0,0,0}</a:t>
            </a:r>
          </a:p>
          <a:p>
            <a:r>
              <a:rPr lang="it-IT" sz="1200" dirty="0" smtClean="0"/>
              <a:t>uscita = </a:t>
            </a:r>
            <a:r>
              <a:rPr lang="it-IT" sz="1200" dirty="0" err="1" smtClean="0"/>
              <a:t>T</a:t>
            </a:r>
            <a:r>
              <a:rPr lang="it-IT" sz="1200" dirty="0" smtClean="0"/>
              <a:t>(</a:t>
            </a:r>
            <a:r>
              <a:rPr lang="it-IT" sz="1200" dirty="0" err="1" smtClean="0">
                <a:latin typeface="Symbol" charset="2"/>
                <a:cs typeface="Symbol" charset="2"/>
              </a:rPr>
              <a:t>j</a:t>
            </a:r>
            <a:r>
              <a:rPr lang="it-IT" sz="1200" dirty="0" smtClean="0">
                <a:cs typeface="Symbol" charset="2"/>
              </a:rPr>
              <a:t>) . </a:t>
            </a:r>
            <a:r>
              <a:rPr lang="it-IT" sz="1200" dirty="0" err="1" smtClean="0">
                <a:cs typeface="Symbol" charset="2"/>
              </a:rPr>
              <a:t>Mlph</a:t>
            </a:r>
            <a:r>
              <a:rPr lang="it-IT" sz="1200" dirty="0" smtClean="0">
                <a:cs typeface="Symbol" charset="2"/>
              </a:rPr>
              <a:t> .</a:t>
            </a:r>
            <a:r>
              <a:rPr lang="it-IT" sz="1200" dirty="0" smtClean="0"/>
              <a:t> </a:t>
            </a:r>
            <a:r>
              <a:rPr lang="it-IT" sz="1200" dirty="0" err="1" smtClean="0"/>
              <a:t>T</a:t>
            </a:r>
            <a:r>
              <a:rPr lang="it-IT" sz="1200" dirty="0" smtClean="0"/>
              <a:t>(-</a:t>
            </a:r>
            <a:r>
              <a:rPr lang="it-IT" sz="1200" dirty="0" smtClean="0">
                <a:latin typeface="Symbol" charset="2"/>
                <a:cs typeface="Symbol" charset="2"/>
              </a:rPr>
              <a:t>j</a:t>
            </a:r>
            <a:r>
              <a:rPr lang="it-IT" sz="1200" dirty="0" smtClean="0">
                <a:cs typeface="Symbol" charset="2"/>
              </a:rPr>
              <a:t>). </a:t>
            </a:r>
            <a:r>
              <a:rPr lang="it-IT" sz="1200" dirty="0" err="1" smtClean="0"/>
              <a:t>T</a:t>
            </a:r>
            <a:r>
              <a:rPr lang="it-IT" sz="1200" dirty="0" smtClean="0"/>
              <a:t>(-45</a:t>
            </a:r>
            <a:r>
              <a:rPr lang="it-IT" sz="1200" dirty="0" smtClean="0">
                <a:cs typeface="Symbol" charset="2"/>
              </a:rPr>
              <a:t>).</a:t>
            </a:r>
            <a:r>
              <a:rPr lang="it-IT" sz="1200" dirty="0" err="1" smtClean="0">
                <a:cs typeface="Symbol" charset="2"/>
              </a:rPr>
              <a:t>Rhor</a:t>
            </a:r>
            <a:r>
              <a:rPr lang="it-IT" sz="1200" dirty="0" smtClean="0">
                <a:cs typeface="Symbol" charset="2"/>
              </a:rPr>
              <a:t>(</a:t>
            </a:r>
            <a:r>
              <a:rPr lang="it-IT" sz="1200" dirty="0" err="1" smtClean="0">
                <a:latin typeface="Symbol" charset="2"/>
                <a:cs typeface="Symbol" charset="2"/>
              </a:rPr>
              <a:t>x</a:t>
            </a:r>
            <a:r>
              <a:rPr lang="it-IT" sz="1200" dirty="0" smtClean="0">
                <a:cs typeface="Symbol" charset="2"/>
              </a:rPr>
              <a:t>).</a:t>
            </a:r>
            <a:r>
              <a:rPr lang="it-IT" sz="1200" dirty="0" smtClean="0"/>
              <a:t> </a:t>
            </a:r>
            <a:r>
              <a:rPr lang="it-IT" sz="1200" dirty="0" err="1" smtClean="0"/>
              <a:t>T</a:t>
            </a:r>
            <a:r>
              <a:rPr lang="it-IT" sz="1200" dirty="0" smtClean="0"/>
              <a:t>(45</a:t>
            </a:r>
            <a:r>
              <a:rPr lang="it-IT" sz="1200" dirty="0" smtClean="0">
                <a:cs typeface="Symbol" charset="2"/>
              </a:rPr>
              <a:t>).</a:t>
            </a:r>
            <a:r>
              <a:rPr lang="it-IT" sz="1200" dirty="0" err="1" smtClean="0">
                <a:cs typeface="Symbol" charset="2"/>
              </a:rPr>
              <a:t>Mlph</a:t>
            </a:r>
            <a:r>
              <a:rPr lang="it-IT" sz="1200" dirty="0" smtClean="0">
                <a:cs typeface="Symbol" charset="2"/>
              </a:rPr>
              <a:t>.{1,0,0,0}</a:t>
            </a:r>
          </a:p>
          <a:p>
            <a:r>
              <a:rPr lang="it-IT" sz="1200" dirty="0" err="1" smtClean="0">
                <a:cs typeface="Symbol" charset="2"/>
              </a:rPr>
              <a:t>T</a:t>
            </a:r>
            <a:r>
              <a:rPr lang="it-IT" sz="1200" dirty="0" smtClean="0">
                <a:cs typeface="Symbol" charset="2"/>
              </a:rPr>
              <a:t>: rotazione</a:t>
            </a:r>
          </a:p>
          <a:p>
            <a:r>
              <a:rPr lang="it-IT" sz="1200" dirty="0" err="1" smtClean="0">
                <a:cs typeface="Symbol" charset="2"/>
              </a:rPr>
              <a:t>Mlph</a:t>
            </a:r>
            <a:r>
              <a:rPr lang="it-IT" sz="1200" dirty="0" smtClean="0">
                <a:cs typeface="Symbol" charset="2"/>
              </a:rPr>
              <a:t>: polarizzatore lineare orizzontale</a:t>
            </a:r>
          </a:p>
          <a:p>
            <a:r>
              <a:rPr lang="it-IT" sz="1200" dirty="0" err="1" smtClean="0">
                <a:cs typeface="Symbol" charset="2"/>
              </a:rPr>
              <a:t>Rhor</a:t>
            </a:r>
            <a:r>
              <a:rPr lang="it-IT" sz="1200" dirty="0" smtClean="0">
                <a:cs typeface="Symbol" charset="2"/>
              </a:rPr>
              <a:t>: ritardo ottico con asse veloce orizzontale</a:t>
            </a:r>
          </a:p>
          <a:p>
            <a:endParaRPr lang="it-IT" sz="1200" dirty="0"/>
          </a:p>
        </p:txBody>
      </p:sp>
      <p:pic>
        <p:nvPicPr>
          <p:cNvPr id="9" name="Immagine 8" descr="PBR 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46" y="3074988"/>
            <a:ext cx="4267200" cy="28321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7800" y="846138"/>
            <a:ext cx="4101654" cy="222885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PBR2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253" y="3280728"/>
            <a:ext cx="2511552" cy="1524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524500" y="3389531"/>
            <a:ext cx="3361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r>
              <a:rPr lang="it-IT" baseline="-25000" dirty="0" smtClean="0"/>
              <a:t>11</a:t>
            </a:r>
            <a:r>
              <a:rPr lang="it-IT" dirty="0" smtClean="0"/>
              <a:t> </a:t>
            </a:r>
            <a:r>
              <a:rPr lang="it-IT" dirty="0" err="1" smtClean="0"/>
              <a:t>–</a:t>
            </a:r>
            <a:r>
              <a:rPr lang="it-IT" dirty="0" smtClean="0"/>
              <a:t> Q</a:t>
            </a:r>
            <a:r>
              <a:rPr lang="it-IT" baseline="-25000" dirty="0" smtClean="0"/>
              <a:t>12 </a:t>
            </a:r>
            <a:r>
              <a:rPr lang="it-IT" dirty="0" err="1" smtClean="0"/>
              <a:t>|</a:t>
            </a:r>
            <a:r>
              <a:rPr lang="it-IT" baseline="30000" dirty="0" err="1" smtClean="0"/>
              <a:t>exp</a:t>
            </a:r>
            <a:r>
              <a:rPr lang="it-IT" dirty="0" smtClean="0"/>
              <a:t> =6.15 10</a:t>
            </a:r>
            <a:r>
              <a:rPr lang="it-IT" baseline="30000" dirty="0" smtClean="0"/>
              <a:t>-12 </a:t>
            </a:r>
            <a:r>
              <a:rPr lang="it-IT" dirty="0" smtClean="0"/>
              <a:t>m</a:t>
            </a:r>
            <a:r>
              <a:rPr lang="it-IT" baseline="30000" dirty="0" smtClean="0"/>
              <a:t>2</a:t>
            </a:r>
            <a:r>
              <a:rPr lang="it-IT" dirty="0" smtClean="0"/>
              <a:t> N</a:t>
            </a:r>
            <a:r>
              <a:rPr lang="it-IT" baseline="30000" dirty="0" smtClean="0"/>
              <a:t>-1</a:t>
            </a:r>
          </a:p>
          <a:p>
            <a:endParaRPr lang="it-IT" baseline="30000" dirty="0" smtClean="0"/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77756" y="3074988"/>
            <a:ext cx="140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≈ 600 nm: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997805" y="4051300"/>
            <a:ext cx="318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 </a:t>
            </a:r>
            <a:r>
              <a:rPr lang="it-IT" dirty="0" err="1" smtClean="0"/>
              <a:t>P</a:t>
            </a:r>
            <a:r>
              <a:rPr lang="it-IT" dirty="0" smtClean="0"/>
              <a:t> = </a:t>
            </a:r>
            <a:r>
              <a:rPr lang="it-IT" dirty="0" err="1" smtClean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MPa</a:t>
            </a:r>
            <a:r>
              <a:rPr lang="it-IT" dirty="0" smtClean="0"/>
              <a:t> si ottiene una </a:t>
            </a:r>
          </a:p>
          <a:p>
            <a:r>
              <a:rPr lang="it-IT" dirty="0" smtClean="0"/>
              <a:t>rotazione di 17° a 600 </a:t>
            </a:r>
            <a:r>
              <a:rPr lang="it-IT" dirty="0" err="1" smtClean="0"/>
              <a:t>nm</a:t>
            </a:r>
            <a:r>
              <a:rPr lang="it-IT" dirty="0" smtClean="0"/>
              <a:t>. </a:t>
            </a:r>
            <a:r>
              <a:rPr lang="it-IT" i="1" dirty="0" smtClean="0"/>
              <a:t>(c’è ancora un fattore </a:t>
            </a:r>
            <a:r>
              <a:rPr lang="it-IT" i="1" dirty="0" err="1" smtClean="0"/>
              <a:t>3</a:t>
            </a:r>
            <a:r>
              <a:rPr lang="it-IT" i="1" dirty="0" smtClean="0"/>
              <a:t> per raggiungere il carico critico) </a:t>
            </a:r>
            <a:endParaRPr lang="it-IT" i="1" dirty="0"/>
          </a:p>
        </p:txBody>
      </p:sp>
      <p:sp>
        <p:nvSpPr>
          <p:cNvPr id="17" name="Rettangolo 16"/>
          <p:cNvSpPr/>
          <p:nvPr/>
        </p:nvSpPr>
        <p:spPr>
          <a:xfrm>
            <a:off x="5752138" y="5260757"/>
            <a:ext cx="339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NB:</a:t>
            </a:r>
          </a:p>
          <a:p>
            <a:r>
              <a:rPr lang="it-IT" dirty="0" smtClean="0"/>
              <a:t>Q</a:t>
            </a:r>
            <a:r>
              <a:rPr lang="it-IT" baseline="-25000" dirty="0" smtClean="0"/>
              <a:t>11</a:t>
            </a:r>
            <a:r>
              <a:rPr lang="it-IT" dirty="0" smtClean="0"/>
              <a:t> </a:t>
            </a:r>
            <a:r>
              <a:rPr lang="it-IT" dirty="0" err="1" smtClean="0"/>
              <a:t>–</a:t>
            </a:r>
            <a:r>
              <a:rPr lang="it-IT" dirty="0" smtClean="0"/>
              <a:t> Q</a:t>
            </a:r>
            <a:r>
              <a:rPr lang="it-IT" baseline="-25000" dirty="0" smtClean="0"/>
              <a:t>12 </a:t>
            </a:r>
            <a:r>
              <a:rPr lang="it-IT" dirty="0" smtClean="0"/>
              <a:t>|</a:t>
            </a:r>
            <a:r>
              <a:rPr lang="it-IT" baseline="30000" dirty="0" smtClean="0"/>
              <a:t>120nm</a:t>
            </a:r>
            <a:r>
              <a:rPr lang="it-IT" dirty="0" smtClean="0"/>
              <a:t>=33  10</a:t>
            </a:r>
            <a:r>
              <a:rPr lang="it-IT" baseline="30000" dirty="0" smtClean="0"/>
              <a:t>-12 </a:t>
            </a:r>
            <a:r>
              <a:rPr lang="it-IT" dirty="0" smtClean="0"/>
              <a:t>m</a:t>
            </a:r>
            <a:r>
              <a:rPr lang="it-IT" baseline="30000" dirty="0" smtClean="0"/>
              <a:t>2</a:t>
            </a:r>
            <a:r>
              <a:rPr lang="it-IT" dirty="0" smtClean="0"/>
              <a:t> N</a:t>
            </a:r>
            <a:r>
              <a:rPr lang="it-IT" baseline="30000" dirty="0" smtClean="0"/>
              <a:t>-1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946056" y="5907088"/>
            <a:ext cx="234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Sanchez &amp; </a:t>
            </a:r>
            <a:r>
              <a:rPr lang="it-IT" sz="1200" i="1" dirty="0" err="1" smtClean="0"/>
              <a:t>Cardona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phys</a:t>
            </a:r>
            <a:r>
              <a:rPr lang="it-IT" sz="1200" i="1" dirty="0" smtClean="0"/>
              <a:t>. </a:t>
            </a:r>
            <a:r>
              <a:rPr lang="it-IT" sz="1200" i="1" dirty="0" err="1" smtClean="0"/>
              <a:t>stat</a:t>
            </a:r>
            <a:r>
              <a:rPr lang="it-IT" sz="1200" i="1" dirty="0" smtClean="0"/>
              <a:t>.</a:t>
            </a:r>
          </a:p>
          <a:p>
            <a:r>
              <a:rPr lang="it-IT" sz="1200" i="1" dirty="0" smtClean="0"/>
              <a:t> sol. (</a:t>
            </a:r>
            <a:r>
              <a:rPr lang="it-IT" sz="1200" i="1" dirty="0" err="1" smtClean="0"/>
              <a:t>b</a:t>
            </a:r>
            <a:r>
              <a:rPr lang="it-IT" sz="1200" i="1" dirty="0" smtClean="0"/>
              <a:t>) 50, 293 (1972)</a:t>
            </a:r>
            <a:endParaRPr lang="it-IT" sz="1200" i="1" dirty="0"/>
          </a:p>
        </p:txBody>
      </p:sp>
      <p:pic>
        <p:nvPicPr>
          <p:cNvPr id="19" name="Immagine 18" descr="1972 figure LiF Sanchez &amp; Cardona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527" y="4770965"/>
            <a:ext cx="2299146" cy="1865845"/>
          </a:xfrm>
          <a:prstGeom prst="rect">
            <a:avLst/>
          </a:prstGeom>
        </p:spPr>
      </p:pic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21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Cryo-Piezo-Birefringence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endParaRPr lang="it-IT" sz="32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304800" y="1417638"/>
            <a:ext cx="7531100" cy="4938712"/>
            <a:chOff x="304800" y="1417638"/>
            <a:chExt cx="4318000" cy="2730878"/>
          </a:xfrm>
        </p:grpSpPr>
        <p:pic>
          <p:nvPicPr>
            <p:cNvPr id="4" name="Immagine 3" descr="low temperatur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417638"/>
              <a:ext cx="4318000" cy="2730878"/>
            </a:xfrm>
            <a:prstGeom prst="rect">
              <a:avLst/>
            </a:prstGeom>
          </p:spPr>
        </p:pic>
        <p:cxnSp>
          <p:nvCxnSpPr>
            <p:cNvPr id="6" name="Connettore 2 5"/>
            <p:cNvCxnSpPr/>
            <p:nvPr/>
          </p:nvCxnSpPr>
          <p:spPr>
            <a:xfrm rot="5400000">
              <a:off x="2291161" y="3042046"/>
              <a:ext cx="158829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2779950" y="1714500"/>
              <a:ext cx="610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Ly</a:t>
              </a:r>
              <a:r>
                <a:rPr lang="it-IT" dirty="0" smtClean="0"/>
                <a:t> </a:t>
              </a:r>
              <a:r>
                <a:rPr lang="it-IT" dirty="0" err="1" smtClean="0">
                  <a:latin typeface="Symbol" charset="2"/>
                  <a:cs typeface="Symbol" charset="2"/>
                </a:rPr>
                <a:t>b</a:t>
              </a:r>
              <a:endParaRPr lang="it-IT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838200" y="3422134"/>
              <a:ext cx="653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300 </a:t>
              </a:r>
              <a:r>
                <a:rPr lang="it-IT" sz="1400" dirty="0" err="1" smtClean="0"/>
                <a:t>K</a:t>
              </a:r>
              <a:endParaRPr lang="it-IT" sz="14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867355" y="3420645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77K</a:t>
              </a:r>
              <a:endParaRPr lang="it-IT" sz="1400" dirty="0"/>
            </a:p>
          </p:txBody>
        </p:sp>
      </p:grp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58D4-6F1D-4E49-8C56-B0FBDE0065FB}" type="slidenum">
              <a:rPr lang="it-IT" smtClean="0"/>
              <a:pPr/>
              <a:t>22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0"/>
            <a:ext cx="7462838" cy="46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390929" y="311859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err="1" smtClean="0">
                <a:solidFill>
                  <a:srgbClr val="000099"/>
                </a:solidFill>
              </a:rPr>
              <a:t>B</a:t>
            </a:r>
            <a:r>
              <a:rPr lang="it-IT" sz="2800" b="1" baseline="-25000" dirty="0" err="1">
                <a:solidFill>
                  <a:srgbClr val="000099"/>
                </a:solidFill>
              </a:rPr>
              <a:t>los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90929" y="4343400"/>
            <a:ext cx="470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000099"/>
                </a:solidFill>
              </a:rPr>
              <a:t>UV (</a:t>
            </a:r>
            <a:r>
              <a:rPr lang="it-IT" sz="2800" b="1" dirty="0" err="1" smtClean="0">
                <a:solidFill>
                  <a:srgbClr val="000099"/>
                </a:solidFill>
              </a:rPr>
              <a:t>permitted</a:t>
            </a:r>
            <a:r>
              <a:rPr lang="it-IT" sz="2800" b="1" dirty="0" smtClean="0">
                <a:solidFill>
                  <a:srgbClr val="000099"/>
                </a:solidFill>
              </a:rPr>
              <a:t>) </a:t>
            </a:r>
            <a:r>
              <a:rPr lang="it-IT" sz="2800" b="1" dirty="0" err="1" smtClean="0">
                <a:solidFill>
                  <a:srgbClr val="000099"/>
                </a:solidFill>
              </a:rPr>
              <a:t>lines</a:t>
            </a:r>
            <a:r>
              <a:rPr lang="it-IT" sz="2800" b="1" dirty="0" smtClean="0">
                <a:solidFill>
                  <a:srgbClr val="000099"/>
                </a:solidFill>
              </a:rPr>
              <a:t>: </a:t>
            </a:r>
            <a:r>
              <a:rPr lang="it-IT" sz="2800" dirty="0" err="1" smtClean="0">
                <a:solidFill>
                  <a:srgbClr val="000099"/>
                </a:solidFill>
              </a:rPr>
              <a:t>B</a:t>
            </a:r>
            <a:r>
              <a:rPr lang="it-IT" sz="2800" b="1" baseline="-25000" dirty="0" err="1" smtClean="0">
                <a:solidFill>
                  <a:srgbClr val="000099"/>
                </a:solidFill>
              </a:rPr>
              <a:t>los</a:t>
            </a:r>
            <a:r>
              <a:rPr lang="it-IT" sz="2800" b="1" baseline="-25000" dirty="0" smtClean="0">
                <a:solidFill>
                  <a:srgbClr val="000099"/>
                </a:solidFill>
              </a:rPr>
              <a:t> </a:t>
            </a:r>
            <a:r>
              <a:rPr lang="it-IT" sz="2800" b="1" dirty="0" smtClean="0">
                <a:solidFill>
                  <a:srgbClr val="000099"/>
                </a:solidFill>
              </a:rPr>
              <a:t>;</a:t>
            </a:r>
            <a:r>
              <a:rPr lang="it-IT" sz="2800" dirty="0" smtClean="0">
                <a:solidFill>
                  <a:srgbClr val="000099"/>
                </a:solidFill>
                <a:sym typeface="Symbol"/>
              </a:rPr>
              <a:t></a:t>
            </a:r>
            <a:r>
              <a:rPr lang="it-IT" sz="2800" b="1" baseline="-25000" dirty="0" err="1" smtClean="0">
                <a:solidFill>
                  <a:srgbClr val="000099"/>
                </a:solidFill>
                <a:sym typeface="Symbol"/>
              </a:rPr>
              <a:t>los</a:t>
            </a:r>
            <a:endParaRPr lang="it-IT" sz="2800" b="1" baseline="-25000" dirty="0" smtClean="0">
              <a:solidFill>
                <a:srgbClr val="000099"/>
              </a:solidFill>
              <a:sym typeface="Symbo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000099"/>
                </a:solidFill>
                <a:sym typeface="Symbol"/>
              </a:rPr>
              <a:t>VIR</a:t>
            </a:r>
            <a:r>
              <a:rPr lang="it-IT" sz="2800" b="1" dirty="0" smtClean="0">
                <a:solidFill>
                  <a:srgbClr val="000099"/>
                </a:solidFill>
              </a:rPr>
              <a:t> (</a:t>
            </a:r>
            <a:r>
              <a:rPr lang="it-IT" sz="2800" b="1" dirty="0" err="1" smtClean="0">
                <a:solidFill>
                  <a:srgbClr val="000099"/>
                </a:solidFill>
              </a:rPr>
              <a:t>forbidden</a:t>
            </a:r>
            <a:r>
              <a:rPr lang="it-IT" sz="2800" b="1" dirty="0" smtClean="0">
                <a:solidFill>
                  <a:srgbClr val="000099"/>
                </a:solidFill>
              </a:rPr>
              <a:t>) </a:t>
            </a:r>
            <a:r>
              <a:rPr lang="it-IT" sz="2800" b="1" dirty="0" err="1" smtClean="0">
                <a:solidFill>
                  <a:srgbClr val="000099"/>
                </a:solidFill>
              </a:rPr>
              <a:t>lines</a:t>
            </a:r>
            <a:r>
              <a:rPr lang="it-IT" sz="2800" b="1" dirty="0" smtClean="0">
                <a:solidFill>
                  <a:srgbClr val="000099"/>
                </a:solidFill>
              </a:rPr>
              <a:t>: </a:t>
            </a:r>
            <a:r>
              <a:rPr lang="it-IT" sz="2800" dirty="0" smtClean="0">
                <a:solidFill>
                  <a:srgbClr val="000099"/>
                </a:solidFill>
                <a:sym typeface="Symbol"/>
              </a:rPr>
              <a:t></a:t>
            </a:r>
            <a:r>
              <a:rPr lang="it-IT" sz="2800" b="1" baseline="-25000" dirty="0" err="1" smtClean="0">
                <a:solidFill>
                  <a:srgbClr val="000099"/>
                </a:solidFill>
                <a:sym typeface="Symbol"/>
              </a:rPr>
              <a:t>pos</a:t>
            </a:r>
            <a:endParaRPr lang="en-US" sz="2800" b="1" baseline="-250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604" y="1937004"/>
            <a:ext cx="1341120" cy="168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9971" y="1159614"/>
            <a:ext cx="367981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</a:t>
            </a:r>
            <a:r>
              <a:rPr lang="it-IT" sz="2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olar/stellar </a:t>
            </a:r>
            <a:r>
              <a:rPr lang="it-IT" sz="2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atmosph</a:t>
            </a:r>
            <a:r>
              <a:rPr lang="it-IT" sz="2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en-GB" sz="2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Hanle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Effect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sz="3200" dirty="0" smtClean="0">
                <a:solidFill>
                  <a:srgbClr val="0070C0"/>
                </a:solidFill>
              </a:rPr>
              <a:t>(tutorial)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143000" y="990600"/>
            <a:ext cx="7077075" cy="5334000"/>
            <a:chOff x="1143000" y="1295400"/>
            <a:chExt cx="7077075" cy="53340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43000" y="1295400"/>
              <a:ext cx="70770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 bwMode="auto">
            <a:xfrm>
              <a:off x="5181600" y="5715000"/>
              <a:ext cx="2819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99"/>
                </a:solidFill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209800" y="60299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99"/>
                </a:solidFill>
                <a:sym typeface="Symbol"/>
              </a:rPr>
              <a:t></a:t>
            </a:r>
            <a:r>
              <a:rPr lang="it-IT" sz="2800" baseline="-25000" dirty="0" err="1" smtClean="0">
                <a:solidFill>
                  <a:srgbClr val="000099"/>
                </a:solidFill>
                <a:sym typeface="Symbol"/>
              </a:rPr>
              <a:t>Larmour</a:t>
            </a:r>
            <a:r>
              <a:rPr lang="it-IT" sz="2800" dirty="0" smtClean="0">
                <a:solidFill>
                  <a:srgbClr val="000099"/>
                </a:solidFill>
              </a:rPr>
              <a:t> </a:t>
            </a:r>
            <a:r>
              <a:rPr lang="it-IT" sz="2800" dirty="0" smtClean="0">
                <a:solidFill>
                  <a:srgbClr val="000099"/>
                </a:solidFill>
                <a:sym typeface="Symbol"/>
              </a:rPr>
              <a:t> </a:t>
            </a:r>
            <a:r>
              <a:rPr lang="it-IT" sz="2800" dirty="0" smtClean="0">
                <a:solidFill>
                  <a:srgbClr val="000099"/>
                </a:solidFill>
              </a:rPr>
              <a:t>A</a:t>
            </a:r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13" name="Hanle_effect_Bperf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0600" y="231160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17787" y="1371600"/>
            <a:ext cx="3886200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A [10</a:t>
            </a:r>
            <a:r>
              <a:rPr lang="en-US" sz="2400" baseline="30000">
                <a:solidFill>
                  <a:schemeClr val="tx1"/>
                </a:solidFill>
              </a:rPr>
              <a:t>7</a:t>
            </a:r>
            <a:r>
              <a:rPr lang="en-US" sz="2400">
                <a:solidFill>
                  <a:schemeClr val="tx1"/>
                </a:solidFill>
              </a:rPr>
              <a:t> s</a:t>
            </a:r>
            <a:r>
              <a:rPr lang="en-US" sz="2400" baseline="30000">
                <a:solidFill>
                  <a:schemeClr val="tx1"/>
                </a:solidFill>
              </a:rPr>
              <a:t>-1</a:t>
            </a:r>
            <a:r>
              <a:rPr lang="en-US" sz="2400">
                <a:solidFill>
                  <a:schemeClr val="tx1"/>
                </a:solidFill>
              </a:rPr>
              <a:t>] ~ 0.88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 g</a:t>
            </a:r>
            <a:r>
              <a:rPr lang="en-US" sz="2400" baseline="-2500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  B [G]</a:t>
            </a:r>
          </a:p>
        </p:txBody>
      </p:sp>
      <p:pic>
        <p:nvPicPr>
          <p:cNvPr id="24580" name="Picture 4" descr="C:\My Documents\MEETINGS\99PARIS\hanle_sensitivi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2209800"/>
            <a:ext cx="6161087" cy="2525713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55787" y="228600"/>
            <a:ext cx="5459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CC0000"/>
                </a:solidFill>
              </a:rPr>
              <a:t>Hanle effect Sensitivity</a:t>
            </a:r>
          </a:p>
        </p:txBody>
      </p:sp>
      <p:sp>
        <p:nvSpPr>
          <p:cNvPr id="6" name="Ovale 12"/>
          <p:cNvSpPr/>
          <p:nvPr/>
        </p:nvSpPr>
        <p:spPr bwMode="auto">
          <a:xfrm>
            <a:off x="3442493" y="2414954"/>
            <a:ext cx="1143000" cy="246184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 smtClean="0">
                <a:solidFill>
                  <a:srgbClr val="0070C0"/>
                </a:solidFill>
              </a:rPr>
              <a:t>Hanle</a:t>
            </a:r>
            <a:r>
              <a:rPr lang="it-IT" sz="3600" b="1" dirty="0" smtClean="0">
                <a:solidFill>
                  <a:srgbClr val="0070C0"/>
                </a:solidFill>
              </a:rPr>
              <a:t> </a:t>
            </a:r>
            <a:r>
              <a:rPr lang="it-IT" sz="3600" b="1" dirty="0" err="1" smtClean="0">
                <a:solidFill>
                  <a:srgbClr val="0070C0"/>
                </a:solidFill>
              </a:rPr>
              <a:t>effect</a:t>
            </a:r>
            <a:r>
              <a:rPr lang="it-IT" sz="3600" b="1" dirty="0" smtClean="0">
                <a:solidFill>
                  <a:srgbClr val="0070C0"/>
                </a:solidFill>
              </a:rPr>
              <a:t> in Stellar </a:t>
            </a:r>
            <a:r>
              <a:rPr lang="it-IT" sz="3600" b="1" dirty="0" err="1" smtClean="0">
                <a:solidFill>
                  <a:srgbClr val="0070C0"/>
                </a:solidFill>
              </a:rPr>
              <a:t>Atmospheres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76399"/>
            <a:ext cx="4396102" cy="421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70" y="1517842"/>
            <a:ext cx="4217052" cy="45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7108" y="6283569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Ignace</a:t>
            </a:r>
            <a:r>
              <a:rPr lang="it-IT" dirty="0" smtClean="0"/>
              <a:t> et. Al. 1999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3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14600" y="10668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(Min. Detectable Rot. Angle) </a:t>
            </a:r>
            <a:r>
              <a:rPr lang="en-US">
                <a:sym typeface="Symbol" pitchFamily="18" charset="2"/>
              </a:rPr>
              <a:t> ~  P/P  </a:t>
            </a:r>
          </a:p>
        </p:txBody>
      </p: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609600" y="533400"/>
            <a:ext cx="1603375" cy="1981200"/>
            <a:chOff x="576" y="768"/>
            <a:chExt cx="1010" cy="1248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V="1">
              <a:off x="624" y="1056"/>
              <a:ext cx="576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1200" y="1104"/>
              <a:ext cx="384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816" y="768"/>
              <a:ext cx="720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V="1">
              <a:off x="672" y="1248"/>
              <a:ext cx="864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248" y="1584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</a:t>
              </a:r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 flipV="1">
              <a:off x="1008" y="153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104" y="816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P</a:t>
              </a: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576" y="144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P</a:t>
              </a:r>
            </a:p>
          </p:txBody>
        </p:sp>
      </p:grp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914400" y="2895600"/>
            <a:ext cx="7519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P (Min. detectable </a:t>
            </a:r>
            <a:r>
              <a:rPr lang="en-US" sz="2000" dirty="0" err="1">
                <a:sym typeface="Symbol" pitchFamily="18" charset="2"/>
              </a:rPr>
              <a:t>Polariz</a:t>
            </a:r>
            <a:r>
              <a:rPr lang="en-US" sz="2000" dirty="0">
                <a:sym typeface="Symbol" pitchFamily="18" charset="2"/>
              </a:rPr>
              <a:t>.) ~ 1/signal-to-noise </a:t>
            </a:r>
            <a:r>
              <a:rPr lang="en-US" sz="2000" dirty="0" smtClean="0">
                <a:sym typeface="Symbol" pitchFamily="18" charset="2"/>
              </a:rPr>
              <a:t>ratio  1/ </a:t>
            </a:r>
            <a:r>
              <a:rPr lang="en-US" sz="2000" dirty="0" err="1" smtClean="0">
                <a:sym typeface="Symbol" pitchFamily="18" charset="2"/>
              </a:rPr>
              <a:t>Troughput</a:t>
            </a:r>
            <a:r>
              <a:rPr lang="en-US" sz="2000" dirty="0" smtClean="0">
                <a:sym typeface="Symbol" pitchFamily="18" charset="2"/>
              </a:rPr>
              <a:t> 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917331" y="3595687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sym typeface="Symbol" pitchFamily="18" charset="2"/>
              </a:rPr>
              <a:t>P</a:t>
            </a:r>
            <a:r>
              <a:rPr lang="en-US" sz="2000" baseline="-25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 P</a:t>
            </a:r>
            <a:r>
              <a:rPr lang="en-US" sz="2000" baseline="-25000" dirty="0" smtClean="0">
                <a:sym typeface="Symbol" pitchFamily="18" charset="2"/>
              </a:rPr>
              <a:t>0 </a:t>
            </a:r>
            <a:r>
              <a:rPr lang="en-US" sz="2000" dirty="0" smtClean="0">
                <a:sym typeface="Symbol" pitchFamily="18" charset="2"/>
              </a:rPr>
              <a:t> (T</a:t>
            </a:r>
            <a:r>
              <a:rPr lang="en-US" sz="2000" baseline="-25000" dirty="0" smtClean="0">
                <a:sym typeface="Symbol" pitchFamily="18" charset="2"/>
              </a:rPr>
              <a:t>//</a:t>
            </a:r>
            <a:r>
              <a:rPr lang="en-US" sz="2000" dirty="0" smtClean="0">
                <a:sym typeface="Symbol" pitchFamily="18" charset="2"/>
              </a:rPr>
              <a:t> -T</a:t>
            </a:r>
            <a:r>
              <a:rPr lang="en-US" sz="2000" baseline="-25000" dirty="0" smtClean="0">
                <a:sym typeface="Symbol" pitchFamily="18" charset="2"/>
              </a:rPr>
              <a:t></a:t>
            </a:r>
            <a:r>
              <a:rPr lang="en-US" sz="2000" dirty="0" smtClean="0">
                <a:sym typeface="Symbol" pitchFamily="18" charset="2"/>
              </a:rPr>
              <a:t>)/(</a:t>
            </a:r>
            <a:r>
              <a:rPr lang="en-US" sz="2000" dirty="0">
                <a:sym typeface="Symbol" pitchFamily="18" charset="2"/>
              </a:rPr>
              <a:t>T</a:t>
            </a:r>
            <a:r>
              <a:rPr lang="en-US" sz="2000" baseline="-25000" dirty="0">
                <a:sym typeface="Symbol" pitchFamily="18" charset="2"/>
              </a:rPr>
              <a:t>//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+T</a:t>
            </a:r>
            <a:r>
              <a:rPr lang="en-US" sz="2000" baseline="-25000" dirty="0">
                <a:sym typeface="Symbol" pitchFamily="18" charset="2"/>
              </a:rPr>
              <a:t></a:t>
            </a:r>
            <a:r>
              <a:rPr lang="en-US" sz="2000" dirty="0" smtClean="0">
                <a:sym typeface="Symbol" pitchFamily="18" charset="2"/>
              </a:rPr>
              <a:t>)  </a:t>
            </a:r>
            <a:r>
              <a:rPr lang="en-US" sz="2000" dirty="0">
                <a:sym typeface="Symbol" pitchFamily="18" charset="2"/>
              </a:rPr>
              <a:t>P</a:t>
            </a:r>
            <a:r>
              <a:rPr lang="en-US" sz="2000" baseline="-25000" dirty="0">
                <a:sym typeface="Symbol" pitchFamily="18" charset="2"/>
              </a:rPr>
              <a:t>0 </a:t>
            </a:r>
            <a:r>
              <a:rPr lang="en-US" sz="2000" dirty="0">
                <a:sym typeface="Symbol" pitchFamily="18" charset="2"/>
              </a:rPr>
              <a:t> 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838200" y="4267200"/>
            <a:ext cx="374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sym typeface="Symbol" pitchFamily="18" charset="2"/>
              </a:rPr>
              <a:t> [rad] </a:t>
            </a:r>
            <a:r>
              <a:rPr lang="en-US" sz="2000" dirty="0"/>
              <a:t>~ </a:t>
            </a:r>
            <a:r>
              <a:rPr lang="en-US" sz="2000" dirty="0">
                <a:sym typeface="Symbol" pitchFamily="18" charset="2"/>
              </a:rPr>
              <a:t>P</a:t>
            </a:r>
            <a:r>
              <a:rPr lang="en-US" sz="2000" baseline="-25000" dirty="0">
                <a:sym typeface="Symbol" pitchFamily="18" charset="2"/>
              </a:rPr>
              <a:t>0 </a:t>
            </a:r>
            <a:r>
              <a:rPr lang="en-US" sz="2000" dirty="0" smtClean="0">
                <a:sym typeface="Symbol" pitchFamily="18" charset="2"/>
              </a:rPr>
              <a:t> / (</a:t>
            </a:r>
            <a:r>
              <a:rPr lang="en-US" sz="2000" dirty="0">
                <a:sym typeface="Symbol" pitchFamily="18" charset="2"/>
              </a:rPr>
              <a:t>  </a:t>
            </a:r>
            <a:r>
              <a:rPr lang="en-US" sz="2000" dirty="0" smtClean="0">
                <a:sym typeface="Symbol" pitchFamily="18" charset="2"/>
              </a:rPr>
              <a:t> </a:t>
            </a:r>
            <a:r>
              <a:rPr lang="en-US" sz="2000" dirty="0" err="1" smtClean="0">
                <a:sym typeface="Symbol" pitchFamily="18" charset="2"/>
              </a:rPr>
              <a:t>Troughput</a:t>
            </a:r>
            <a:r>
              <a:rPr lang="en-US" sz="2000" dirty="0" smtClean="0">
                <a:sym typeface="Symbol" pitchFamily="18" charset="2"/>
              </a:rPr>
              <a:t>) 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7550" y="5377190"/>
            <a:ext cx="592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Figure-of-</a:t>
            </a:r>
            <a:r>
              <a:rPr lang="it-IT" sz="2800" b="1" dirty="0" err="1" smtClean="0">
                <a:solidFill>
                  <a:srgbClr val="C00000"/>
                </a:solidFill>
              </a:rPr>
              <a:t>merit</a:t>
            </a:r>
            <a:r>
              <a:rPr lang="it-IT" sz="2800" b="1" dirty="0" smtClean="0">
                <a:solidFill>
                  <a:srgbClr val="C00000"/>
                </a:solidFill>
              </a:rPr>
              <a:t>, </a:t>
            </a:r>
            <a:r>
              <a:rPr lang="it-IT" sz="28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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 </a:t>
            </a:r>
            <a:r>
              <a:rPr lang="en-US" sz="2800" b="1" dirty="0">
                <a:solidFill>
                  <a:srgbClr val="C00000"/>
                </a:solidFill>
                <a:sym typeface="Symbol" pitchFamily="18" charset="2"/>
              </a:rPr>
              <a:t>   </a:t>
            </a:r>
            <a:r>
              <a:rPr lang="en-US" sz="2800" b="1" dirty="0" err="1">
                <a:solidFill>
                  <a:srgbClr val="C00000"/>
                </a:solidFill>
                <a:sym typeface="Symbol" pitchFamily="18" charset="2"/>
              </a:rPr>
              <a:t>Troughput</a:t>
            </a:r>
            <a:r>
              <a:rPr lang="it-IT" sz="28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utoUpdateAnimBg="0"/>
      <p:bldP spid="21518" grpId="0" autoUpdateAnimBg="0"/>
      <p:bldP spid="215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 smtClean="0">
                <a:solidFill>
                  <a:srgbClr val="C00000"/>
                </a:solidFill>
              </a:rPr>
              <a:t>Brewster</a:t>
            </a:r>
            <a:r>
              <a:rPr lang="it-IT" sz="3600" b="1" dirty="0" smtClean="0">
                <a:solidFill>
                  <a:srgbClr val="C00000"/>
                </a:solidFill>
              </a:rPr>
              <a:t>-angle UV </a:t>
            </a:r>
            <a:r>
              <a:rPr lang="it-IT" sz="3600" b="1" dirty="0" err="1" smtClean="0">
                <a:solidFill>
                  <a:srgbClr val="C00000"/>
                </a:solidFill>
              </a:rPr>
              <a:t>Polarizers</a:t>
            </a:r>
            <a:r>
              <a:rPr lang="it-IT" sz="3600" b="1" dirty="0" smtClean="0">
                <a:solidFill>
                  <a:srgbClr val="C00000"/>
                </a:solidFill>
              </a:rPr>
              <a:t> (</a:t>
            </a:r>
            <a:r>
              <a:rPr lang="it-IT" sz="3600" b="1" dirty="0" err="1" smtClean="0">
                <a:solidFill>
                  <a:srgbClr val="C00000"/>
                </a:solidFill>
              </a:rPr>
              <a:t>metals</a:t>
            </a:r>
            <a:r>
              <a:rPr lang="it-IT" sz="3600" b="1" dirty="0" smtClean="0">
                <a:solidFill>
                  <a:srgbClr val="C00000"/>
                </a:solidFill>
              </a:rPr>
              <a:t>)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72" y="1752600"/>
            <a:ext cx="6288859" cy="4781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43943"/>
            <a:ext cx="26661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Low</a:t>
            </a:r>
            <a:r>
              <a:rPr lang="it-IT" sz="2800" dirty="0" smtClean="0"/>
              <a:t> </a:t>
            </a:r>
            <a:r>
              <a:rPr lang="it-IT" sz="2800" dirty="0" err="1" smtClean="0"/>
              <a:t>Polarization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High </a:t>
            </a:r>
            <a:r>
              <a:rPr lang="it-IT" sz="2800" dirty="0" err="1" smtClean="0"/>
              <a:t>Througput</a:t>
            </a:r>
            <a:endParaRPr lang="it-IT" sz="2800" dirty="0" smtClean="0"/>
          </a:p>
          <a:p>
            <a:endParaRPr lang="it-IT" sz="2800" dirty="0"/>
          </a:p>
          <a:p>
            <a:pPr algn="ctr"/>
            <a:r>
              <a:rPr lang="it-IT" sz="2800" i="1" dirty="0" smtClean="0">
                <a:sym typeface="Symbol" panose="05050102010706020507" pitchFamily="18" charset="2"/>
              </a:rPr>
              <a:t> =0.3</a:t>
            </a:r>
            <a:endParaRPr lang="it-IT" sz="2800" i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04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 smtClean="0">
                <a:solidFill>
                  <a:srgbClr val="C00000"/>
                </a:solidFill>
              </a:rPr>
              <a:t>Brewster</a:t>
            </a:r>
            <a:r>
              <a:rPr lang="it-IT" sz="3600" b="1" dirty="0" smtClean="0">
                <a:solidFill>
                  <a:srgbClr val="C00000"/>
                </a:solidFill>
              </a:rPr>
              <a:t>-angle UV </a:t>
            </a:r>
            <a:r>
              <a:rPr lang="it-IT" sz="3600" b="1" dirty="0" err="1" smtClean="0">
                <a:solidFill>
                  <a:srgbClr val="C00000"/>
                </a:solidFill>
              </a:rPr>
              <a:t>Polarizers</a:t>
            </a:r>
            <a:r>
              <a:rPr lang="it-IT" sz="3600" b="1" dirty="0" smtClean="0">
                <a:solidFill>
                  <a:srgbClr val="C00000"/>
                </a:solidFill>
              </a:rPr>
              <a:t> (</a:t>
            </a:r>
            <a:r>
              <a:rPr lang="it-IT" sz="3600" b="1" dirty="0" err="1" smtClean="0">
                <a:solidFill>
                  <a:srgbClr val="C00000"/>
                </a:solidFill>
              </a:rPr>
              <a:t>Alkaline</a:t>
            </a:r>
            <a:r>
              <a:rPr lang="it-IT" sz="3600" b="1" dirty="0" smtClean="0">
                <a:solidFill>
                  <a:srgbClr val="C00000"/>
                </a:solidFill>
              </a:rPr>
              <a:t> </a:t>
            </a:r>
            <a:r>
              <a:rPr lang="it-IT" sz="3600" b="1" dirty="0" err="1" smtClean="0">
                <a:solidFill>
                  <a:srgbClr val="C00000"/>
                </a:solidFill>
              </a:rPr>
              <a:t>crystals</a:t>
            </a:r>
            <a:r>
              <a:rPr lang="it-IT" sz="3600" b="1" dirty="0" smtClean="0">
                <a:solidFill>
                  <a:srgbClr val="C00000"/>
                </a:solidFill>
              </a:rPr>
              <a:t>)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42" y="1843857"/>
            <a:ext cx="5979707" cy="474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15" y="3331028"/>
            <a:ext cx="27254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High </a:t>
            </a:r>
            <a:r>
              <a:rPr lang="it-IT" sz="2800" dirty="0" err="1" smtClean="0"/>
              <a:t>Polarization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/>
              <a:t>Low</a:t>
            </a:r>
            <a:r>
              <a:rPr lang="it-IT" sz="2800" dirty="0" smtClean="0"/>
              <a:t> </a:t>
            </a:r>
            <a:r>
              <a:rPr lang="it-IT" sz="2800" dirty="0" err="1" smtClean="0"/>
              <a:t>Througput</a:t>
            </a:r>
            <a:endParaRPr lang="it-IT" sz="2800" dirty="0" smtClean="0"/>
          </a:p>
          <a:p>
            <a:endParaRPr lang="it-IT" sz="2800" dirty="0"/>
          </a:p>
          <a:p>
            <a:pPr algn="ctr"/>
            <a:r>
              <a:rPr lang="it-IT" sz="2800" i="1" dirty="0">
                <a:sym typeface="Symbol" panose="05050102010706020507" pitchFamily="18" charset="2"/>
              </a:rPr>
              <a:t> =</a:t>
            </a:r>
            <a:r>
              <a:rPr lang="it-IT" sz="2800" i="1" dirty="0" smtClean="0">
                <a:sym typeface="Symbol" panose="05050102010706020507" pitchFamily="18" charset="2"/>
              </a:rPr>
              <a:t>0.4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5761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797</Words>
  <Application>Microsoft Office PowerPoint</Application>
  <PresentationFormat>On-screen Show (4:3)</PresentationFormat>
  <Paragraphs>195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Symbol</vt:lpstr>
      <vt:lpstr>Times New Roman</vt:lpstr>
      <vt:lpstr>Tema di Office</vt:lpstr>
      <vt:lpstr>Default Design</vt:lpstr>
      <vt:lpstr>Polarimetric Components  for  UV Space Instrumentation</vt:lpstr>
      <vt:lpstr>Coronal Magnetism</vt:lpstr>
      <vt:lpstr>PowerPoint Presentation</vt:lpstr>
      <vt:lpstr>Hanle Effect (tutorial)</vt:lpstr>
      <vt:lpstr>PowerPoint Presentation</vt:lpstr>
      <vt:lpstr>Hanle effect in Stellar Atmospheres</vt:lpstr>
      <vt:lpstr>PowerPoint Presentation</vt:lpstr>
      <vt:lpstr>Brewster-angle UV Polarizers (metals)</vt:lpstr>
      <vt:lpstr>Brewster-angle UV Polarizers (Alkaline crystals)</vt:lpstr>
      <vt:lpstr>Brewster-angle UV Polarizers</vt:lpstr>
      <vt:lpstr>VUV Brewster-angle polarizers</vt:lpstr>
      <vt:lpstr>Thin-film Coatings for UV polarizers I: design </vt:lpstr>
      <vt:lpstr>Thin-film Coatings VUV polarizers II : simulations</vt:lpstr>
      <vt:lpstr>Thin-film Coatings for VUV polarizers III: Measurements  (BEAR facility at Synchrotron Trieste, Italy)</vt:lpstr>
      <vt:lpstr>Thin-film Coatings for VUV polarizers IV: Measurements (BEAR facility at Synchrotron Trieste, Italy)</vt:lpstr>
      <vt:lpstr>Transmission VUV Polarizers</vt:lpstr>
      <vt:lpstr>Thin-film for Transmissive VUV Polarizers</vt:lpstr>
      <vt:lpstr>PowerPoint Presentation</vt:lpstr>
      <vt:lpstr>Thin-film Coarings for Transmissive VUV Polarizers III</vt:lpstr>
      <vt:lpstr>Piezo-Birefringence I</vt:lpstr>
      <vt:lpstr>Piezo-Birefringence II</vt:lpstr>
      <vt:lpstr>Cryo-Piezo-Birefringence </vt:lpstr>
    </vt:vector>
  </TitlesOfParts>
  <Company>università di Pavia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VUV polarimetry instrumentation for solar physics applications.</dc:title>
  <dc:creator>marco malvezzi</dc:creator>
  <cp:lastModifiedBy>Silvano Fineschi</cp:lastModifiedBy>
  <cp:revision>81</cp:revision>
  <dcterms:created xsi:type="dcterms:W3CDTF">2013-12-19T07:42:20Z</dcterms:created>
  <dcterms:modified xsi:type="dcterms:W3CDTF">2014-04-09T08:20:16Z</dcterms:modified>
</cp:coreProperties>
</file>